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5" r:id="rId4"/>
    <p:sldId id="266" r:id="rId5"/>
    <p:sldId id="264" r:id="rId6"/>
    <p:sldId id="279" r:id="rId7"/>
    <p:sldId id="278" r:id="rId8"/>
    <p:sldId id="280" r:id="rId9"/>
    <p:sldId id="271" r:id="rId10"/>
    <p:sldId id="276" r:id="rId11"/>
    <p:sldId id="281" r:id="rId12"/>
    <p:sldId id="283" r:id="rId13"/>
    <p:sldId id="282" r:id="rId14"/>
    <p:sldId id="263" r:id="rId15"/>
  </p:sldIdLst>
  <p:sldSz cx="12192000" cy="6858000"/>
  <p:notesSz cx="6858000" cy="9144000"/>
  <p:embeddedFontLst>
    <p:embeddedFont>
      <p:font typeface="Noto Sans CJK KR Medium" panose="020B0600000000000000" pitchFamily="34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DECF"/>
    <a:srgbClr val="85EFE2"/>
    <a:srgbClr val="36D2CE"/>
    <a:srgbClr val="FDED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BCBDF4-3DE2-41DE-8109-789CF139DA33}" v="173" dt="2020-12-28T08:38:24.1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BAD826-40C9-4FF9-AA16-28DABB61E510}" type="datetimeFigureOut">
              <a:rPr lang="ko-KR" altLang="en-US" smtClean="0"/>
              <a:t>2021-01-06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EECC44-D0F7-492B-9A71-0E076F886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488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0079F7-1BDE-401F-901E-02A90F9D22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A9B5BF-FBB6-4901-84EE-838A7C801E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4DFFE3-0837-4762-B229-764CCCFFE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2021-01-06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E6BB08-C6CD-4B68-A95A-C0471BC5C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DE8E12-A20E-43EB-9214-88A9924A8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3455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E867D3-5430-410D-8400-111FBF3A3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93EBFBC-819C-4B27-88D4-D19F31499F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4A9D9D-6BCC-4978-B561-0F1AB8B60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2021-01-06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CCF1A1-AFB2-4C48-BD45-BD42F5AC3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43E432-C59B-4658-9D89-286CE95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965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9845BC2-0329-46A5-BB1C-7A5416F4BA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A021D2-C485-4A4D-8E5A-4ACEFC5EF5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7780D5-259F-47F0-88D5-E3ADEC053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2021-01-06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428820-F01C-4E5C-89EB-A9762BC38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ADB37B-7CEC-4447-81E4-DD3A6DED1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190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7C89C7-27CD-4A97-90B7-4DD77F727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D3DC1C-D131-4061-8930-FFA615993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13BD02-7BA8-4BBC-AA38-71F372127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2021-01-06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4464A4-6D4C-4C1A-9EC4-C77AE47BC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B3F6AB-1EEC-4010-A945-A2E032D1F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523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B1D198-6537-4C0D-8D26-7A483A196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E50832-AFA7-4B94-8D03-2DF06D403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9E9AD6-C40C-4012-A493-9AF95255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2021-01-06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4E0D95-BDD7-48DB-B4BC-1D3D8C68F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ABFA3E-BED5-4DF4-AB05-A59C05A73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1553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B7CF12-E197-4FDA-A488-258040594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20D48C-6396-48E3-AAEA-86F028FEEE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2A53D2-7AFC-4DDA-A83E-59DBFA1FB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767CE4-0D16-40CD-A0FE-6BE7FDD3E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2021-01-06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EA0EAF-A65C-499C-B6EE-A8B897C50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B09D08-940C-491B-9A4E-2E5B4ECE3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160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7C6B6D-51B0-461F-91B1-D54732EA1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409FFA-E886-417E-BB8C-9DD5BFE48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F7E042C-4BC5-4DA8-B66A-381A0422E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206237-DC12-499B-89C2-3DCAEF6FA3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4D1F9D6-A934-4B3E-ABB6-519C4F5D12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461EA77-3E1C-440A-B465-759737FF6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2021-01-06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57B1BF4-7D23-4FD7-ADA4-CF075E4B6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3F3A825-A101-4B66-84D9-2B71404E5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585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E278-F75D-4660-9D08-0D3E0FE08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108FB9F-22CF-4F1C-B7E4-412015295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2021-01-06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3753459-8735-432A-A77F-655AC95E7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1E6F224-6E76-44B8-AECB-13DF5B7D5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735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7824F4-6A1C-4395-8C7D-51776DE33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2021-01-06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58D92FB-714B-4526-B6F1-CFEFF7139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CDFFFF-6B78-492F-804D-9DE2DC6B3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675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89EA7-983F-4230-90A7-9085374E2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5C8B69-658D-4532-87C4-98C2FEC8D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9FA0CA3-3DCF-4A98-B87D-00C628D4D7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74F306-CCC9-49A0-9BFB-CBF87DF81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2021-01-06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16356C-9E73-4E64-9EB1-3990F9DD4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D31894-02AA-4561-96F6-E6F6C0E39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68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3E7A0D-BB4D-432E-88A7-72A8B8FD0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BBCEC50-41F9-470E-B94D-FF1B7038FE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9589834-27AD-430A-B41D-BA680E602D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A17B97-91FE-4EF2-9699-D8F66FD80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2021-01-06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E1E57C-0C84-45F3-A201-5E0715E61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44D6F3-878A-48C0-9D2C-E2E8891A3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847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9D68312-D8C0-4AB8-AD63-279CDB622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1D770D-F22B-4D8D-86E5-378840FD8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8EA0C6-F6DF-4FD8-8E68-EC42C947E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1A2CC-AD33-4BEB-BEDF-7117FCB0AF3A}" type="datetimeFigureOut">
              <a:rPr lang="ko-KR" altLang="en-US" smtClean="0"/>
              <a:t>2021-01-06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EB42F0-8675-4D0B-918D-F44560B8C0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B4EEFF-1B8A-4E4B-ABD3-DD5B98FDF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772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D9D9645-2F2B-4BB1-B5BA-17C241E6CFC2}"/>
              </a:ext>
            </a:extLst>
          </p:cNvPr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F2A178-761E-4050-884C-7B11D6F39652}"/>
              </a:ext>
            </a:extLst>
          </p:cNvPr>
          <p:cNvSpPr txBox="1"/>
          <p:nvPr/>
        </p:nvSpPr>
        <p:spPr>
          <a:xfrm>
            <a:off x="2973258" y="2151727"/>
            <a:ext cx="624548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+mj-ea"/>
                <a:ea typeface="+mj-ea"/>
              </a:rPr>
              <a:t>청각 장애인을 위한 </a:t>
            </a:r>
            <a:endParaRPr lang="en-US" altLang="ko-KR" sz="4000" dirty="0">
              <a:latin typeface="+mj-ea"/>
              <a:ea typeface="+mj-ea"/>
            </a:endParaRPr>
          </a:p>
          <a:p>
            <a:pPr algn="ctr"/>
            <a:r>
              <a:rPr lang="ko-KR" altLang="en-US" sz="4000" dirty="0">
                <a:latin typeface="+mj-ea"/>
                <a:ea typeface="+mj-ea"/>
              </a:rPr>
              <a:t>스마트  스피커 연동 어플</a:t>
            </a:r>
            <a:endParaRPr lang="en-US" altLang="ko-KR" sz="4000" dirty="0">
              <a:latin typeface="+mj-ea"/>
              <a:ea typeface="+mj-ea"/>
            </a:endParaRPr>
          </a:p>
          <a:p>
            <a:pPr algn="ctr"/>
            <a:r>
              <a:rPr lang="en-US" altLang="ko-KR" sz="4000" dirty="0">
                <a:latin typeface="+mj-ea"/>
                <a:ea typeface="+mj-ea"/>
              </a:rPr>
              <a:t>Smart speaker application for hearing impaired</a:t>
            </a:r>
            <a:endParaRPr lang="ko-KR" altLang="en-US" sz="4000" dirty="0"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647C7E-2A3C-4280-9A9D-93D1A51B2C8B}"/>
              </a:ext>
            </a:extLst>
          </p:cNvPr>
          <p:cNvSpPr txBox="1"/>
          <p:nvPr/>
        </p:nvSpPr>
        <p:spPr>
          <a:xfrm>
            <a:off x="7024254" y="5032681"/>
            <a:ext cx="49876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+mj-lt"/>
                <a:ea typeface="Noto Sans KR Bold" panose="020B0800000000000000"/>
              </a:rPr>
              <a:t>2016156013 </a:t>
            </a:r>
            <a:r>
              <a:rPr lang="ko-KR" altLang="en-US" sz="2400" dirty="0">
                <a:latin typeface="+mj-lt"/>
                <a:ea typeface="Noto Sans KR Bold" panose="020B0800000000000000"/>
              </a:rPr>
              <a:t>박재희 </a:t>
            </a:r>
            <a:r>
              <a:rPr lang="en-US" altLang="ko-KR" sz="2400" dirty="0">
                <a:latin typeface="+mj-lt"/>
                <a:ea typeface="Noto Sans KR Bold" panose="020B0800000000000000"/>
              </a:rPr>
              <a:t>(</a:t>
            </a:r>
            <a:r>
              <a:rPr lang="ko-KR" altLang="en-US" sz="2400" dirty="0">
                <a:latin typeface="+mj-lt"/>
                <a:ea typeface="Noto Sans KR Bold" panose="020B0800000000000000"/>
              </a:rPr>
              <a:t>전광일교수님</a:t>
            </a:r>
            <a:r>
              <a:rPr lang="en-US" altLang="ko-KR" sz="2400" dirty="0">
                <a:latin typeface="+mj-lt"/>
                <a:ea typeface="Noto Sans KR Bold" panose="020B0800000000000000"/>
              </a:rPr>
              <a:t>)</a:t>
            </a:r>
          </a:p>
          <a:p>
            <a:r>
              <a:rPr lang="en-US" altLang="ko-KR" sz="2400" dirty="0">
                <a:latin typeface="+mj-lt"/>
                <a:ea typeface="Noto Sans KR Bold" panose="020B0800000000000000"/>
              </a:rPr>
              <a:t>2016156028 </a:t>
            </a:r>
            <a:r>
              <a:rPr lang="ko-KR" altLang="en-US" sz="2400" dirty="0" err="1">
                <a:latin typeface="+mj-lt"/>
                <a:ea typeface="Noto Sans KR Bold" panose="020B0800000000000000"/>
              </a:rPr>
              <a:t>임지섭</a:t>
            </a:r>
            <a:r>
              <a:rPr lang="ko-KR" altLang="en-US" sz="2400" dirty="0">
                <a:latin typeface="+mj-lt"/>
                <a:ea typeface="Noto Sans KR Bold" panose="020B0800000000000000"/>
              </a:rPr>
              <a:t> </a:t>
            </a:r>
            <a:r>
              <a:rPr lang="en-US" altLang="ko-KR" sz="2400" dirty="0">
                <a:latin typeface="+mj-lt"/>
                <a:ea typeface="Noto Sans KR Bold" panose="020B0800000000000000"/>
              </a:rPr>
              <a:t>(</a:t>
            </a:r>
            <a:r>
              <a:rPr lang="ko-KR" altLang="en-US" sz="2400" dirty="0">
                <a:latin typeface="+mj-lt"/>
                <a:ea typeface="Noto Sans KR Bold" panose="020B0800000000000000"/>
              </a:rPr>
              <a:t>전광일교수님</a:t>
            </a:r>
            <a:r>
              <a:rPr lang="en-US" altLang="ko-KR" sz="2400" dirty="0">
                <a:latin typeface="+mj-lt"/>
                <a:ea typeface="Noto Sans KR Bold" panose="020B0800000000000000"/>
              </a:rPr>
              <a:t>)</a:t>
            </a:r>
          </a:p>
          <a:p>
            <a:r>
              <a:rPr lang="en-US" altLang="ko-KR" sz="2400" dirty="0">
                <a:latin typeface="+mj-lt"/>
                <a:ea typeface="Noto Sans KR Bold" panose="020B0800000000000000"/>
              </a:rPr>
              <a:t>2016156038 </a:t>
            </a:r>
            <a:r>
              <a:rPr lang="ko-KR" altLang="en-US" sz="2400" dirty="0">
                <a:latin typeface="+mj-lt"/>
                <a:ea typeface="Noto Sans KR Bold" panose="020B0800000000000000"/>
              </a:rPr>
              <a:t>최상호 </a:t>
            </a:r>
            <a:r>
              <a:rPr lang="en-US" altLang="ko-KR" sz="2400" dirty="0">
                <a:latin typeface="+mj-lt"/>
                <a:ea typeface="Noto Sans KR Bold" panose="020B0800000000000000"/>
              </a:rPr>
              <a:t>(</a:t>
            </a:r>
            <a:r>
              <a:rPr lang="ko-KR" altLang="en-US" sz="2400" dirty="0">
                <a:latin typeface="+mj-lt"/>
                <a:ea typeface="Noto Sans KR Bold" panose="020B0800000000000000"/>
              </a:rPr>
              <a:t>전광일교수님</a:t>
            </a:r>
            <a:r>
              <a:rPr lang="en-US" altLang="ko-KR" sz="2400" dirty="0">
                <a:latin typeface="+mj-lt"/>
                <a:ea typeface="Noto Sans KR Bold" panose="020B0800000000000000"/>
              </a:rPr>
              <a:t>)</a:t>
            </a:r>
            <a:endParaRPr lang="ko-KR" altLang="en-US" sz="2400" dirty="0">
              <a:latin typeface="+mj-lt"/>
              <a:ea typeface="Noto Sans KR Bold" panose="020B08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2804073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096895" cy="830997"/>
            <a:chOff x="3819245" y="188165"/>
            <a:chExt cx="409689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718850" y="317665"/>
              <a:ext cx="319729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KoPubWorld돋움체 Light" panose="00000300000000000000" pitchFamily="2" charset="-127"/>
                </a:rPr>
                <a:t>업무 분담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9960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+mj-ea"/>
                  <a:ea typeface="+mj-ea"/>
                  <a:cs typeface="KoPubWorld돋움체 Bold" panose="00000800000000000000" pitchFamily="2" charset="-127"/>
                </a:rPr>
                <a:t>06</a:t>
              </a:r>
              <a:endParaRPr lang="ko-KR" altLang="en-US" sz="4800" b="1" dirty="0">
                <a:solidFill>
                  <a:srgbClr val="64DECF"/>
                </a:solidFill>
                <a:latin typeface="+mj-ea"/>
                <a:ea typeface="+mj-ea"/>
                <a:cs typeface="KoPubWorld돋움체 Bold" panose="00000800000000000000" pitchFamily="2" charset="-127"/>
              </a:endParaRPr>
            </a:p>
          </p:txBody>
        </p:sp>
      </p:grp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56BC9E2A-CB9E-46F9-804F-6F67AF9D4A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9228009"/>
              </p:ext>
            </p:extLst>
          </p:nvPr>
        </p:nvGraphicFramePr>
        <p:xfrm>
          <a:off x="900704" y="1195316"/>
          <a:ext cx="10390591" cy="4906201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683013">
                  <a:extLst>
                    <a:ext uri="{9D8B030D-6E8A-4147-A177-3AD203B41FA5}">
                      <a16:colId xmlns:a16="http://schemas.microsoft.com/office/drawing/2014/main" val="625336102"/>
                    </a:ext>
                  </a:extLst>
                </a:gridCol>
                <a:gridCol w="2902526">
                  <a:extLst>
                    <a:ext uri="{9D8B030D-6E8A-4147-A177-3AD203B41FA5}">
                      <a16:colId xmlns:a16="http://schemas.microsoft.com/office/drawing/2014/main" val="2179386084"/>
                    </a:ext>
                  </a:extLst>
                </a:gridCol>
                <a:gridCol w="2902526">
                  <a:extLst>
                    <a:ext uri="{9D8B030D-6E8A-4147-A177-3AD203B41FA5}">
                      <a16:colId xmlns:a16="http://schemas.microsoft.com/office/drawing/2014/main" val="1565282485"/>
                    </a:ext>
                  </a:extLst>
                </a:gridCol>
                <a:gridCol w="2902526">
                  <a:extLst>
                    <a:ext uri="{9D8B030D-6E8A-4147-A177-3AD203B41FA5}">
                      <a16:colId xmlns:a16="http://schemas.microsoft.com/office/drawing/2014/main" val="30672739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박재희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임지섭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최상호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1499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en-US" altLang="ko-KR" b="1" dirty="0"/>
                    </a:p>
                    <a:p>
                      <a:pPr algn="ctr" latinLnBrk="1"/>
                      <a:r>
                        <a:rPr lang="ko-KR" altLang="en-US" b="1" dirty="0"/>
                        <a:t>자료수집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딥러닝 알고리즘</a:t>
                      </a: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음성인식 엔진</a:t>
                      </a:r>
                      <a:endParaRPr kumimoji="1" lang="en-US" altLang="ko-KR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</a:t>
                      </a: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서비스 적용 분야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</a:t>
                      </a: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STT/TTS </a:t>
                      </a: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모형</a:t>
                      </a: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음성 인식 기술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Tensorflow</a:t>
                      </a: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/Firebase</a:t>
                      </a:r>
                      <a:endParaRPr kumimoji="1" lang="ko-KR" alt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서버</a:t>
                      </a: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/</a:t>
                      </a: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데이터 베이스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7443830"/>
                  </a:ext>
                </a:extLst>
              </a:tr>
              <a:tr h="325509">
                <a:tc>
                  <a:txBody>
                    <a:bodyPr/>
                    <a:lstStyle/>
                    <a:p>
                      <a:pPr algn="ctr" latinLnBrk="1"/>
                      <a:endParaRPr lang="en-US" altLang="ko-KR" b="1" dirty="0"/>
                    </a:p>
                    <a:p>
                      <a:pPr algn="ctr" latinLnBrk="1"/>
                      <a:r>
                        <a:rPr lang="ko-KR" altLang="en-US" b="1" dirty="0"/>
                        <a:t>설계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</a:t>
                      </a: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RNN(LSTM)  </a:t>
                      </a: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모델 설계</a:t>
                      </a:r>
                      <a:endParaRPr kumimoji="1" lang="en-US" altLang="ko-KR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</a:t>
                      </a: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서비스 아키텍처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</a:t>
                      </a: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Speech -&gt; Text</a:t>
                      </a: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Text -&gt; Speech</a:t>
                      </a:r>
                      <a:endParaRPr kumimoji="1" lang="ko-KR" alt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</a:t>
                      </a:r>
                      <a:r>
                        <a:rPr kumimoji="1" lang="en-US" altLang="ko-KR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Interface,DB</a:t>
                      </a: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</a:t>
                      </a: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설계</a:t>
                      </a:r>
                      <a:endParaRPr kumimoji="1" lang="en-US" altLang="ko-KR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</a:t>
                      </a: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개발 환경 설계</a:t>
                      </a:r>
                      <a:endParaRPr kumimoji="1" lang="en-US" altLang="ko-KR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0570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en-US" altLang="ko-KR" b="1" dirty="0"/>
                    </a:p>
                    <a:p>
                      <a:pPr algn="ctr" latinLnBrk="1"/>
                      <a:r>
                        <a:rPr lang="ko-KR" altLang="en-US" b="1" dirty="0"/>
                        <a:t>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RNN(LSTM) </a:t>
                      </a: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알고리즘 구현</a:t>
                      </a:r>
                      <a:endParaRPr kumimoji="1" lang="en-US" altLang="ko-KR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ko-KR" alt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입력</a:t>
                      </a: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/</a:t>
                      </a: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출력 데이터</a:t>
                      </a:r>
                      <a:b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</a:b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필터링 구현</a:t>
                      </a:r>
                      <a:endParaRPr kumimoji="1" lang="en-US" altLang="ko-KR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Training, Recognition</a:t>
                      </a:r>
                      <a:endParaRPr kumimoji="1" lang="ko-KR" alt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</a:t>
                      </a: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TensorFlow – </a:t>
                      </a: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환경 제약</a:t>
                      </a: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, </a:t>
                      </a: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데이터 베이스 연동</a:t>
                      </a: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</a:t>
                      </a: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Interface </a:t>
                      </a: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0246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en-US" altLang="ko-KR" b="1" dirty="0"/>
                    </a:p>
                    <a:p>
                      <a:pPr algn="ctr" latinLnBrk="1"/>
                      <a:endParaRPr lang="en-US" altLang="ko-KR" b="1" dirty="0"/>
                    </a:p>
                    <a:p>
                      <a:pPr algn="ctr" latinLnBrk="1"/>
                      <a:r>
                        <a:rPr lang="ko-KR" altLang="en-US" b="1" dirty="0"/>
                        <a:t>테스트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음성 인식률 테스트</a:t>
                      </a: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데이터 입출력 테스트</a:t>
                      </a: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</a:t>
                      </a: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User Interface </a:t>
                      </a: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테스트</a:t>
                      </a:r>
                      <a:endParaRPr kumimoji="1" lang="en-US" altLang="ko-KR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</a:t>
                      </a: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시스템 신뢰성 테스트</a:t>
                      </a:r>
                      <a:endParaRPr lang="en-US" altLang="ko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코딩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2295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1615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214389" cy="830997"/>
            <a:chOff x="3819245" y="188165"/>
            <a:chExt cx="4214389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50788" y="360651"/>
              <a:ext cx="3382846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KoPubWorld돋움체 Light" panose="00000300000000000000" pitchFamily="2" charset="-127"/>
                </a:rPr>
                <a:t>종합설계 수행일정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9960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+mj-ea"/>
                  <a:ea typeface="+mj-ea"/>
                  <a:cs typeface="KoPubWorld돋움체 Bold" panose="00000800000000000000" pitchFamily="2" charset="-127"/>
                </a:rPr>
                <a:t>07</a:t>
              </a:r>
              <a:endParaRPr lang="ko-KR" altLang="en-US" sz="4800" b="1" dirty="0">
                <a:solidFill>
                  <a:srgbClr val="64DECF"/>
                </a:solidFill>
                <a:latin typeface="+mj-ea"/>
                <a:ea typeface="+mj-ea"/>
                <a:cs typeface="KoPubWorld돋움체 Bold" panose="00000800000000000000" pitchFamily="2" charset="-127"/>
              </a:endParaRPr>
            </a:p>
          </p:txBody>
        </p:sp>
      </p:grp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4A0FE1B-4CFC-47E5-B661-6FC1A11096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6425927"/>
              </p:ext>
            </p:extLst>
          </p:nvPr>
        </p:nvGraphicFramePr>
        <p:xfrm>
          <a:off x="557400" y="1192189"/>
          <a:ext cx="11077201" cy="5092027"/>
        </p:xfrm>
        <a:graphic>
          <a:graphicData uri="http://schemas.openxmlformats.org/drawingml/2006/table">
            <a:tbl>
              <a:tblPr/>
              <a:tblGrid>
                <a:gridCol w="3124602">
                  <a:extLst>
                    <a:ext uri="{9D8B030D-6E8A-4147-A177-3AD203B41FA5}">
                      <a16:colId xmlns:a16="http://schemas.microsoft.com/office/drawing/2014/main" val="2711674128"/>
                    </a:ext>
                  </a:extLst>
                </a:gridCol>
                <a:gridCol w="867206">
                  <a:extLst>
                    <a:ext uri="{9D8B030D-6E8A-4147-A177-3AD203B41FA5}">
                      <a16:colId xmlns:a16="http://schemas.microsoft.com/office/drawing/2014/main" val="2965278497"/>
                    </a:ext>
                  </a:extLst>
                </a:gridCol>
                <a:gridCol w="868685">
                  <a:extLst>
                    <a:ext uri="{9D8B030D-6E8A-4147-A177-3AD203B41FA5}">
                      <a16:colId xmlns:a16="http://schemas.microsoft.com/office/drawing/2014/main" val="178001080"/>
                    </a:ext>
                  </a:extLst>
                </a:gridCol>
                <a:gridCol w="868685">
                  <a:extLst>
                    <a:ext uri="{9D8B030D-6E8A-4147-A177-3AD203B41FA5}">
                      <a16:colId xmlns:a16="http://schemas.microsoft.com/office/drawing/2014/main" val="3589689159"/>
                    </a:ext>
                  </a:extLst>
                </a:gridCol>
                <a:gridCol w="868685">
                  <a:extLst>
                    <a:ext uri="{9D8B030D-6E8A-4147-A177-3AD203B41FA5}">
                      <a16:colId xmlns:a16="http://schemas.microsoft.com/office/drawing/2014/main" val="1122283966"/>
                    </a:ext>
                  </a:extLst>
                </a:gridCol>
                <a:gridCol w="868685">
                  <a:extLst>
                    <a:ext uri="{9D8B030D-6E8A-4147-A177-3AD203B41FA5}">
                      <a16:colId xmlns:a16="http://schemas.microsoft.com/office/drawing/2014/main" val="3686041879"/>
                    </a:ext>
                  </a:extLst>
                </a:gridCol>
                <a:gridCol w="867206">
                  <a:extLst>
                    <a:ext uri="{9D8B030D-6E8A-4147-A177-3AD203B41FA5}">
                      <a16:colId xmlns:a16="http://schemas.microsoft.com/office/drawing/2014/main" val="786989678"/>
                    </a:ext>
                  </a:extLst>
                </a:gridCol>
                <a:gridCol w="1369508">
                  <a:extLst>
                    <a:ext uri="{9D8B030D-6E8A-4147-A177-3AD203B41FA5}">
                      <a16:colId xmlns:a16="http://schemas.microsoft.com/office/drawing/2014/main" val="3873248343"/>
                    </a:ext>
                  </a:extLst>
                </a:gridCol>
                <a:gridCol w="1373939">
                  <a:extLst>
                    <a:ext uri="{9D8B030D-6E8A-4147-A177-3AD203B41FA5}">
                      <a16:colId xmlns:a16="http://schemas.microsoft.com/office/drawing/2014/main" val="3776651160"/>
                    </a:ext>
                  </a:extLst>
                </a:gridCol>
              </a:tblGrid>
              <a:tr h="744367">
                <a:tc>
                  <a:txBody>
                    <a:bodyPr/>
                    <a:lstStyle/>
                    <a:p>
                      <a:pPr algn="ct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추진사항</a:t>
                      </a:r>
                      <a:endParaRPr lang="ko-KR" altLang="en-US" sz="1800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1" dirty="0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12</a:t>
                      </a:r>
                      <a:r>
                        <a:rPr lang="ko-KR" altLang="en-US" sz="1800" b="1" dirty="0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월</a:t>
                      </a:r>
                      <a:endParaRPr lang="ko-KR" altLang="en-US" sz="1800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1" dirty="0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1</a:t>
                      </a:r>
                      <a:r>
                        <a:rPr lang="ko-KR" altLang="en-US" sz="1800" b="1" dirty="0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월</a:t>
                      </a:r>
                      <a:endParaRPr lang="ko-KR" altLang="en-US" sz="1800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1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2</a:t>
                      </a:r>
                      <a:r>
                        <a:rPr lang="ko-KR" altLang="en-US" sz="1800" b="1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월</a:t>
                      </a:r>
                      <a:endParaRPr lang="ko-KR" altLang="en-US" sz="180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1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3</a:t>
                      </a:r>
                      <a:r>
                        <a:rPr lang="ko-KR" altLang="en-US" sz="1800" b="1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월</a:t>
                      </a:r>
                      <a:endParaRPr lang="ko-KR" altLang="en-US" sz="180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1" dirty="0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4</a:t>
                      </a:r>
                      <a:r>
                        <a:rPr lang="ko-KR" altLang="en-US" sz="1800" b="1" dirty="0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월</a:t>
                      </a:r>
                      <a:endParaRPr lang="ko-KR" altLang="en-US" sz="1800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1" dirty="0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5</a:t>
                      </a:r>
                      <a:r>
                        <a:rPr lang="ko-KR" altLang="en-US" sz="1800" b="1" dirty="0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월</a:t>
                      </a:r>
                      <a:endParaRPr lang="ko-KR" altLang="en-US" sz="1800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1" dirty="0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6</a:t>
                      </a:r>
                      <a:r>
                        <a:rPr lang="ko-KR" altLang="en-US" sz="1800" b="1" dirty="0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월</a:t>
                      </a:r>
                      <a:endParaRPr lang="ko-KR" altLang="en-US" sz="1800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1" dirty="0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7</a:t>
                      </a:r>
                      <a:r>
                        <a:rPr lang="ko-KR" altLang="en-US" sz="1800" b="1" dirty="0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월</a:t>
                      </a:r>
                      <a:endParaRPr lang="ko-KR" altLang="en-US" sz="1800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7637451"/>
                  </a:ext>
                </a:extLst>
              </a:tr>
              <a:tr h="188398">
                <a:tc rowSpan="3"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주제조사 및 선정</a:t>
                      </a:r>
                      <a:endParaRPr lang="ko-KR" altLang="en-US" sz="1400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0967129"/>
                  </a:ext>
                </a:extLst>
              </a:tr>
              <a:tr h="18839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5919649"/>
                  </a:ext>
                </a:extLst>
              </a:tr>
              <a:tr h="18839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6029313"/>
                  </a:ext>
                </a:extLst>
              </a:tr>
              <a:tr h="210137">
                <a:tc rowSpan="3"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요구사항 정의 및 분석</a:t>
                      </a:r>
                      <a:endParaRPr lang="ko-KR" altLang="en-US" sz="1400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3134640"/>
                  </a:ext>
                </a:extLst>
              </a:tr>
              <a:tr h="2101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7042551"/>
                  </a:ext>
                </a:extLst>
              </a:tr>
              <a:tr h="2101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4344538"/>
                  </a:ext>
                </a:extLst>
              </a:tr>
              <a:tr h="210137">
                <a:tc rowSpan="3"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시스템설계 및 상세설계</a:t>
                      </a:r>
                      <a:endParaRPr lang="ko-KR" altLang="en-US" sz="1400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9385953"/>
                  </a:ext>
                </a:extLst>
              </a:tr>
              <a:tr h="2101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2930906"/>
                  </a:ext>
                </a:extLst>
              </a:tr>
              <a:tr h="2101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363"/>
                  </a:ext>
                </a:extLst>
              </a:tr>
              <a:tr h="210137">
                <a:tc rowSpan="3"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구현</a:t>
                      </a:r>
                      <a:endParaRPr lang="ko-KR" altLang="en-US" sz="1400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8942103"/>
                  </a:ext>
                </a:extLst>
              </a:tr>
              <a:tr h="2101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9705593"/>
                  </a:ext>
                </a:extLst>
              </a:tr>
              <a:tr h="2101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9332451"/>
                  </a:ext>
                </a:extLst>
              </a:tr>
              <a:tr h="210137">
                <a:tc rowSpan="3"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시험 및 데모</a:t>
                      </a:r>
                      <a:endParaRPr lang="ko-KR" altLang="en-US" sz="1400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595844"/>
                  </a:ext>
                </a:extLst>
              </a:tr>
              <a:tr h="2101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5304345"/>
                  </a:ext>
                </a:extLst>
              </a:tr>
              <a:tr h="2101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9291598"/>
                  </a:ext>
                </a:extLst>
              </a:tr>
              <a:tr h="210137">
                <a:tc rowSpan="3"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문서화 및 발표</a:t>
                      </a:r>
                      <a:endParaRPr lang="ko-KR" altLang="en-US" sz="1400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0482295"/>
                  </a:ext>
                </a:extLst>
              </a:tr>
              <a:tr h="2101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3721314"/>
                  </a:ext>
                </a:extLst>
              </a:tr>
              <a:tr h="2101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7487520"/>
                  </a:ext>
                </a:extLst>
              </a:tr>
              <a:tr h="210137">
                <a:tc rowSpan="3"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dirty="0">
                          <a:solidFill>
                            <a:srgbClr val="000000"/>
                          </a:solidFill>
                          <a:effectLst/>
                          <a:latin typeface="한양신명조"/>
                        </a:rPr>
                        <a:t>최종보고서 작성 및 패키징</a:t>
                      </a:r>
                      <a:endParaRPr lang="ko-KR" altLang="en-US" sz="1400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2202013"/>
                  </a:ext>
                </a:extLst>
              </a:tr>
              <a:tr h="2101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2301806"/>
                  </a:ext>
                </a:extLst>
              </a:tr>
              <a:tr h="2101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00" b="1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 </a:t>
                      </a:r>
                      <a:endParaRPr lang="ko-KR" altLang="en-US" dirty="0">
                        <a:effectLst/>
                      </a:endParaRPr>
                    </a:p>
                  </a:txBody>
                  <a:tcPr marL="19050" marR="19050" marT="19050" marB="19050" anchor="ctr">
                    <a:lnL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397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65114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6977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978900" cy="830997"/>
            <a:chOff x="3819245" y="188165"/>
            <a:chExt cx="4978900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49755" y="311275"/>
              <a:ext cx="41483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KoPubWorld돋움체 Light" panose="00000300000000000000" pitchFamily="2" charset="-127"/>
                </a:rPr>
                <a:t>종합설계 수행일정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9960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07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DEAC3A79-9A22-412B-9746-C93E44A48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027" y="1631569"/>
            <a:ext cx="11037573" cy="479444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9B6BAA0-809C-4802-98FF-77C0B16B3A34}"/>
              </a:ext>
            </a:extLst>
          </p:cNvPr>
          <p:cNvSpPr txBox="1"/>
          <p:nvPr/>
        </p:nvSpPr>
        <p:spPr>
          <a:xfrm>
            <a:off x="597027" y="1125310"/>
            <a:ext cx="11037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err="1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Github</a:t>
            </a:r>
            <a:r>
              <a:rPr lang="en-US" altLang="ko-KR" sz="20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: https://github.com/To-ward </a:t>
            </a:r>
          </a:p>
        </p:txBody>
      </p:sp>
    </p:spTree>
    <p:extLst>
      <p:ext uri="{BB962C8B-B14F-4D97-AF65-F5344CB8AC3E}">
        <p14:creationId xmlns:p14="http://schemas.microsoft.com/office/powerpoint/2010/main" val="2743832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999179" cy="830997"/>
            <a:chOff x="3819245" y="188165"/>
            <a:chExt cx="4999179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70034" y="302276"/>
              <a:ext cx="414839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필요기술 및 참고문헌</a:t>
              </a:r>
              <a:endPara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9960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+mj-lt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08</a:t>
              </a:r>
              <a:endParaRPr lang="ko-KR" altLang="en-US" sz="4800" b="1" dirty="0">
                <a:solidFill>
                  <a:srgbClr val="64DECF"/>
                </a:solidFill>
                <a:latin typeface="+mj-lt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7CAFBB64-53B8-4AE0-9776-71E3CEDBA44F}"/>
              </a:ext>
            </a:extLst>
          </p:cNvPr>
          <p:cNvSpPr/>
          <p:nvPr/>
        </p:nvSpPr>
        <p:spPr>
          <a:xfrm>
            <a:off x="2196735" y="1415914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E87A09-3DE2-45B5-986E-5B8B18678448}"/>
              </a:ext>
            </a:extLst>
          </p:cNvPr>
          <p:cNvSpPr txBox="1"/>
          <p:nvPr/>
        </p:nvSpPr>
        <p:spPr>
          <a:xfrm>
            <a:off x="2556397" y="1291755"/>
            <a:ext cx="877791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CNN</a:t>
            </a:r>
            <a:r>
              <a:rPr lang="ko-KR" altLang="en-US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과 </a:t>
            </a:r>
            <a:r>
              <a:rPr lang="en-US" altLang="ko-KR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RNN</a:t>
            </a:r>
            <a:r>
              <a:rPr lang="ko-KR" altLang="en-US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의 기초 및 응용 연구</a:t>
            </a:r>
            <a:r>
              <a:rPr lang="en-US" altLang="ko-KR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이은주</a:t>
            </a:r>
            <a:r>
              <a:rPr lang="en-US" altLang="ko-KR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(</a:t>
            </a:r>
            <a:r>
              <a:rPr lang="ko-KR" altLang="en-US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계명대학교</a:t>
            </a:r>
            <a:r>
              <a:rPr lang="en-US" altLang="ko-KR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)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7F80087-838D-4952-AC6E-2D297999DD85}"/>
              </a:ext>
            </a:extLst>
          </p:cNvPr>
          <p:cNvSpPr/>
          <p:nvPr/>
        </p:nvSpPr>
        <p:spPr>
          <a:xfrm>
            <a:off x="2196735" y="1916564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A572F85-5E96-4E44-9CBD-F9899A3AB4E7}"/>
              </a:ext>
            </a:extLst>
          </p:cNvPr>
          <p:cNvSpPr/>
          <p:nvPr/>
        </p:nvSpPr>
        <p:spPr>
          <a:xfrm>
            <a:off x="2196735" y="2719502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7F70D9-C01F-4ED8-A8F4-19EB538688AB}"/>
              </a:ext>
            </a:extLst>
          </p:cNvPr>
          <p:cNvSpPr txBox="1"/>
          <p:nvPr/>
        </p:nvSpPr>
        <p:spPr>
          <a:xfrm>
            <a:off x="2567995" y="2607702"/>
            <a:ext cx="8660950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Deep voice</a:t>
            </a:r>
            <a:r>
              <a:rPr lang="ko-KR" altLang="en-US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를 이용한 </a:t>
            </a:r>
            <a:r>
              <a:rPr lang="en-US" altLang="ko-KR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TTS(Text-To-Speech) </a:t>
            </a:r>
            <a:r>
              <a:rPr lang="ko-KR" altLang="en-US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구현하기</a:t>
            </a:r>
          </a:p>
          <a:p>
            <a:r>
              <a:rPr lang="en-US" altLang="ko-KR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http://melonicedlatte.com/machinelearning/2018/07/09/141346.html, </a:t>
            </a:r>
            <a:r>
              <a:rPr lang="en-US" altLang="ko-KR" sz="230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melonicedlatte</a:t>
            </a:r>
            <a:endParaRPr lang="ko-KR" altLang="en-US" sz="2000" dirty="0">
              <a:latin typeface="+mj-ea"/>
              <a:ea typeface="+mj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9A227E3-F4B7-4417-874E-208CC4E0AD4C}"/>
              </a:ext>
            </a:extLst>
          </p:cNvPr>
          <p:cNvSpPr/>
          <p:nvPr/>
        </p:nvSpPr>
        <p:spPr>
          <a:xfrm>
            <a:off x="2197325" y="3939807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D1AE24-E3F5-47F0-82EB-97D567EC6F20}"/>
              </a:ext>
            </a:extLst>
          </p:cNvPr>
          <p:cNvSpPr txBox="1"/>
          <p:nvPr/>
        </p:nvSpPr>
        <p:spPr>
          <a:xfrm>
            <a:off x="2556397" y="1761651"/>
            <a:ext cx="89480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b="0" i="0" dirty="0">
                <a:effectLst/>
                <a:latin typeface="+mj-ea"/>
                <a:ea typeface="+mj-ea"/>
              </a:rPr>
              <a:t>Gram-CTC: Automatic Unit Selection and Target Decomposition for Sequence Labelling</a:t>
            </a:r>
            <a:endParaRPr lang="ko-KR" altLang="en-US" sz="2300" dirty="0"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15FE26-F01B-4F08-BFE2-797042BDF3C8}"/>
              </a:ext>
            </a:extLst>
          </p:cNvPr>
          <p:cNvSpPr txBox="1"/>
          <p:nvPr/>
        </p:nvSpPr>
        <p:spPr>
          <a:xfrm>
            <a:off x="2567995" y="3850391"/>
            <a:ext cx="688531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청각</a:t>
            </a:r>
            <a:r>
              <a:rPr lang="en-US" altLang="ko-KR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‧</a:t>
            </a:r>
            <a:r>
              <a:rPr lang="ko-KR" altLang="en-US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언어장애인</a:t>
            </a:r>
            <a:r>
              <a:rPr lang="en-US" altLang="ko-KR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(</a:t>
            </a:r>
            <a:r>
              <a:rPr lang="ko-KR" altLang="en-US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농아인</a:t>
            </a:r>
            <a:r>
              <a:rPr lang="en-US" altLang="ko-KR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)</a:t>
            </a:r>
            <a:r>
              <a:rPr lang="ko-KR" altLang="en-US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의 의사소통 접근성 강화방안 연구</a:t>
            </a:r>
            <a:r>
              <a:rPr lang="en-US" altLang="ko-KR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, </a:t>
            </a:r>
            <a:r>
              <a:rPr lang="ko-KR" altLang="en-US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보건복지부</a:t>
            </a:r>
            <a:r>
              <a:rPr lang="en-US" altLang="ko-KR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(</a:t>
            </a:r>
            <a:r>
              <a:rPr lang="ko-KR" altLang="en-US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강남대학교</a:t>
            </a:r>
            <a:r>
              <a:rPr lang="en-US" altLang="ko-KR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)</a:t>
            </a:r>
            <a:endParaRPr lang="ko-KR" altLang="en-US" sz="2000" dirty="0">
              <a:latin typeface="+mj-ea"/>
              <a:ea typeface="+mj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B206FC4-8D08-4E2E-9540-98D1E4690435}"/>
              </a:ext>
            </a:extLst>
          </p:cNvPr>
          <p:cNvSpPr/>
          <p:nvPr/>
        </p:nvSpPr>
        <p:spPr>
          <a:xfrm>
            <a:off x="2196735" y="4826733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5422E3-2B37-4C05-A849-745FECEEE197}"/>
              </a:ext>
            </a:extLst>
          </p:cNvPr>
          <p:cNvSpPr txBox="1"/>
          <p:nvPr/>
        </p:nvSpPr>
        <p:spPr>
          <a:xfrm>
            <a:off x="2567995" y="4713327"/>
            <a:ext cx="688531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dirty="0">
                <a:solidFill>
                  <a:srgbClr val="000000"/>
                </a:solidFill>
                <a:latin typeface="+mj-ea"/>
                <a:ea typeface="+mj-ea"/>
              </a:rPr>
              <a:t>Open </a:t>
            </a:r>
            <a:r>
              <a:rPr lang="en-US" altLang="ko-KR" sz="2300" dirty="0" err="1">
                <a:solidFill>
                  <a:srgbClr val="000000"/>
                </a:solidFill>
                <a:latin typeface="+mj-ea"/>
                <a:ea typeface="+mj-ea"/>
              </a:rPr>
              <a:t>Api</a:t>
            </a:r>
            <a:r>
              <a:rPr lang="en-US" altLang="ko-KR" sz="2300" dirty="0">
                <a:solidFill>
                  <a:srgbClr val="000000"/>
                </a:solidFill>
                <a:latin typeface="+mj-ea"/>
                <a:ea typeface="+mj-ea"/>
              </a:rPr>
              <a:t>(AI API*DATA) https://aiopen.etri.re.kr/service_dataset.php</a:t>
            </a:r>
            <a:endParaRPr lang="ko-KR" altLang="en-US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2A8D4CE-8C32-496A-B0AD-B9B935AE4325}"/>
              </a:ext>
            </a:extLst>
          </p:cNvPr>
          <p:cNvSpPr txBox="1"/>
          <p:nvPr/>
        </p:nvSpPr>
        <p:spPr>
          <a:xfrm>
            <a:off x="2556397" y="5620953"/>
            <a:ext cx="6885313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2400" b="0" i="0" dirty="0">
                <a:solidFill>
                  <a:srgbClr val="515254"/>
                </a:solidFill>
                <a:effectLst/>
                <a:latin typeface="Lato"/>
              </a:rPr>
              <a:t>TensorFlow RNN</a:t>
            </a:r>
            <a:endParaRPr lang="en-US" altLang="ko-KR" sz="2300" b="0" strike="noStrike" dirty="0">
              <a:effectLst/>
              <a:latin typeface="+mj-lt"/>
            </a:endParaRPr>
          </a:p>
          <a:p>
            <a:pPr fontAlgn="base"/>
            <a:r>
              <a:rPr lang="en-US" altLang="ko-KR" sz="2300" b="0" strike="noStrike" dirty="0">
                <a:effectLst/>
                <a:latin typeface="+mj-lt"/>
              </a:rPr>
              <a:t>https://www.svds.com/tensorflow-rnn-tutorial/</a:t>
            </a:r>
            <a:endParaRPr lang="en-US" altLang="ko-KR" sz="2300" b="0" dirty="0">
              <a:effectLst/>
              <a:latin typeface="+mj-lt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B95F412-C1A0-473E-BB1D-3D071E247425}"/>
              </a:ext>
            </a:extLst>
          </p:cNvPr>
          <p:cNvSpPr/>
          <p:nvPr/>
        </p:nvSpPr>
        <p:spPr>
          <a:xfrm>
            <a:off x="2196735" y="5749204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336320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-2"/>
            <a:ext cx="12213771" cy="6858001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4F2EBF-4938-45B7-8EE5-0FCC9BC096A7}"/>
              </a:ext>
            </a:extLst>
          </p:cNvPr>
          <p:cNvSpPr txBox="1"/>
          <p:nvPr/>
        </p:nvSpPr>
        <p:spPr>
          <a:xfrm>
            <a:off x="5029763" y="2749367"/>
            <a:ext cx="23173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spc="600" dirty="0">
                <a:solidFill>
                  <a:schemeClr val="bg1"/>
                </a:solidFill>
                <a:latin typeface="+mj-ea"/>
                <a:ea typeface="+mj-ea"/>
                <a:cs typeface="KoPubWorld돋움체 Bold" panose="00000800000000000000" pitchFamily="2" charset="-127"/>
              </a:rPr>
              <a:t>Q &amp; A</a:t>
            </a:r>
            <a:endParaRPr lang="ko-KR" altLang="en-US" sz="4400" spc="600" dirty="0">
              <a:solidFill>
                <a:schemeClr val="bg1"/>
              </a:solidFill>
              <a:latin typeface="+mj-ea"/>
              <a:ea typeface="+mj-ea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66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-1"/>
            <a:ext cx="12213771" cy="860932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4F2EBF-4938-45B7-8EE5-0FCC9BC096A7}"/>
              </a:ext>
            </a:extLst>
          </p:cNvPr>
          <p:cNvSpPr txBox="1"/>
          <p:nvPr/>
        </p:nvSpPr>
        <p:spPr>
          <a:xfrm>
            <a:off x="4770197" y="211748"/>
            <a:ext cx="2651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spc="600" dirty="0">
                <a:solidFill>
                  <a:schemeClr val="bg1"/>
                </a:solidFill>
                <a:latin typeface="+mj-ea"/>
                <a:ea typeface="+mj-ea"/>
                <a:cs typeface="KoPubWorld돋움체 Light" panose="00000300000000000000" pitchFamily="2" charset="-127"/>
              </a:rPr>
              <a:t>CONTENTS</a:t>
            </a:r>
            <a:endParaRPr lang="ko-KR" altLang="en-US" sz="2800" spc="600" dirty="0">
              <a:solidFill>
                <a:schemeClr val="bg1"/>
              </a:solidFill>
              <a:latin typeface="+mj-ea"/>
              <a:ea typeface="+mj-ea"/>
              <a:cs typeface="KoPubWorld돋움체 Light" panose="00000300000000000000" pitchFamily="2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510A0C2-7056-4128-9CFF-35AD6D14E6E9}"/>
              </a:ext>
            </a:extLst>
          </p:cNvPr>
          <p:cNvGrpSpPr/>
          <p:nvPr/>
        </p:nvGrpSpPr>
        <p:grpSpPr>
          <a:xfrm>
            <a:off x="3241213" y="2243484"/>
            <a:ext cx="5999401" cy="830997"/>
            <a:chOff x="3403338" y="2598003"/>
            <a:chExt cx="5999401" cy="830997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D308CA84-006B-484A-8754-1324C45CC9BF}"/>
                </a:ext>
              </a:extLst>
            </p:cNvPr>
            <p:cNvGrpSpPr/>
            <p:nvPr/>
          </p:nvGrpSpPr>
          <p:grpSpPr>
            <a:xfrm>
              <a:off x="3403338" y="2598003"/>
              <a:ext cx="3451212" cy="830997"/>
              <a:chOff x="3403338" y="2598003"/>
              <a:chExt cx="3451212" cy="830997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0CFC9F3-8653-43AE-9477-2C2433CDFB7C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899605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+mj-ea"/>
                    <a:ea typeface="+mj-ea"/>
                    <a:cs typeface="KoPubWorld돋움체 Bold" panose="00000800000000000000" pitchFamily="2" charset="-127"/>
                  </a:rPr>
                  <a:t>03</a:t>
                </a:r>
                <a:endParaRPr lang="ko-KR" altLang="en-US" sz="4800" b="1" dirty="0">
                  <a:solidFill>
                    <a:srgbClr val="64DECF"/>
                  </a:solidFill>
                  <a:latin typeface="+mj-ea"/>
                  <a:ea typeface="+mj-ea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05E7C0A-107D-42CB-B9CD-E10345F601C6}"/>
                  </a:ext>
                </a:extLst>
              </p:cNvPr>
              <p:cNvSpPr txBox="1"/>
              <p:nvPr/>
            </p:nvSpPr>
            <p:spPr>
              <a:xfrm>
                <a:off x="4182024" y="2667984"/>
                <a:ext cx="267252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  <a:cs typeface="KoPubWorld돋움체 Bold" panose="00000800000000000000" pitchFamily="2" charset="-127"/>
                  </a:rPr>
                  <a:t>시스템 수행 시나리오</a:t>
                </a:r>
                <a:endPara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KoPubWorld돋움체 Light" panose="00000300000000000000" pitchFamily="2" charset="-127"/>
                </a:endParaRPr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1EB5D733-A69C-4097-BE69-B9D246267EE9}"/>
                </a:ext>
              </a:extLst>
            </p:cNvPr>
            <p:cNvGrpSpPr/>
            <p:nvPr/>
          </p:nvGrpSpPr>
          <p:grpSpPr>
            <a:xfrm>
              <a:off x="6862232" y="2598003"/>
              <a:ext cx="2540507" cy="830997"/>
              <a:chOff x="6862232" y="2598003"/>
              <a:chExt cx="2540507" cy="830997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F74EE2F-A74E-4E1E-9CEB-30D4C6E6FA83}"/>
                  </a:ext>
                </a:extLst>
              </p:cNvPr>
              <p:cNvSpPr txBox="1"/>
              <p:nvPr/>
            </p:nvSpPr>
            <p:spPr>
              <a:xfrm>
                <a:off x="6862232" y="2598003"/>
                <a:ext cx="899605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+mj-ea"/>
                    <a:ea typeface="+mj-ea"/>
                    <a:cs typeface="KoPubWorld돋움체 Bold" panose="00000800000000000000" pitchFamily="2" charset="-127"/>
                  </a:rPr>
                  <a:t>04</a:t>
                </a:r>
                <a:endParaRPr lang="ko-KR" altLang="en-US" sz="4800" b="1" dirty="0">
                  <a:solidFill>
                    <a:srgbClr val="64DECF"/>
                  </a:solidFill>
                  <a:latin typeface="+mj-ea"/>
                  <a:ea typeface="+mj-ea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DB3CB60C-CD34-4E14-914C-4591010964E0}"/>
                  </a:ext>
                </a:extLst>
              </p:cNvPr>
              <p:cNvSpPr txBox="1"/>
              <p:nvPr/>
            </p:nvSpPr>
            <p:spPr>
              <a:xfrm>
                <a:off x="7589422" y="2663861"/>
                <a:ext cx="181331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  <a:cs typeface="KoPubWorld돋움체 Bold" panose="00000800000000000000" pitchFamily="2" charset="-127"/>
                  </a:rPr>
                  <a:t>시스템 구성도</a:t>
                </a:r>
                <a:endPara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KoPubWorld돋움체 Light" panose="00000300000000000000" pitchFamily="2" charset="-127"/>
                </a:endParaRPr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BE5FC83A-5A5F-497E-8062-E1198E9BFE5C}"/>
              </a:ext>
            </a:extLst>
          </p:cNvPr>
          <p:cNvGrpSpPr/>
          <p:nvPr/>
        </p:nvGrpSpPr>
        <p:grpSpPr>
          <a:xfrm>
            <a:off x="3241213" y="3514729"/>
            <a:ext cx="5499352" cy="830998"/>
            <a:chOff x="3403338" y="2598002"/>
            <a:chExt cx="5499352" cy="830998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AFF31CBD-FF1F-4824-A614-8768DD16A868}"/>
                </a:ext>
              </a:extLst>
            </p:cNvPr>
            <p:cNvGrpSpPr/>
            <p:nvPr/>
          </p:nvGrpSpPr>
          <p:grpSpPr>
            <a:xfrm>
              <a:off x="3403338" y="2598003"/>
              <a:ext cx="3630749" cy="830997"/>
              <a:chOff x="3403338" y="2598003"/>
              <a:chExt cx="3630749" cy="830997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F844DDD-943E-400D-87E0-BD7D4457DA1D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899605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+mj-ea"/>
                    <a:ea typeface="+mj-ea"/>
                    <a:cs typeface="KoPubWorld돋움체 Bold" panose="00000800000000000000" pitchFamily="2" charset="-127"/>
                  </a:rPr>
                  <a:t>05</a:t>
                </a:r>
                <a:endParaRPr lang="ko-KR" altLang="en-US" sz="4800" b="1" dirty="0">
                  <a:solidFill>
                    <a:srgbClr val="64DECF"/>
                  </a:solidFill>
                  <a:latin typeface="+mj-ea"/>
                  <a:ea typeface="+mj-ea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7C7358C-D9A2-4DE2-8D13-C37BF5D3E2DB}"/>
                  </a:ext>
                </a:extLst>
              </p:cNvPr>
              <p:cNvSpPr txBox="1"/>
              <p:nvPr/>
            </p:nvSpPr>
            <p:spPr>
              <a:xfrm>
                <a:off x="4182024" y="2667984"/>
                <a:ext cx="285206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  <a:cs typeface="KoPubWorld돋움체 Bold" panose="00000800000000000000" pitchFamily="2" charset="-127"/>
                  </a:rPr>
                  <a:t>개발 환경 및 개발 방법</a:t>
                </a:r>
                <a:endPara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KoPubWorld돋움체 Light" panose="00000300000000000000" pitchFamily="2" charset="-127"/>
                </a:endParaRPr>
              </a:p>
            </p:txBody>
          </p: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B3BA09D4-D0DB-4A75-B227-B95D445EE5A1}"/>
                </a:ext>
              </a:extLst>
            </p:cNvPr>
            <p:cNvGrpSpPr/>
            <p:nvPr/>
          </p:nvGrpSpPr>
          <p:grpSpPr>
            <a:xfrm>
              <a:off x="6851012" y="2598002"/>
              <a:ext cx="2051678" cy="830997"/>
              <a:chOff x="6851012" y="2598002"/>
              <a:chExt cx="2051678" cy="830997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82C02162-A052-466F-B2E2-3DF6F21D0D60}"/>
                  </a:ext>
                </a:extLst>
              </p:cNvPr>
              <p:cNvSpPr txBox="1"/>
              <p:nvPr/>
            </p:nvSpPr>
            <p:spPr>
              <a:xfrm>
                <a:off x="6851012" y="2598002"/>
                <a:ext cx="899605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+mj-ea"/>
                    <a:ea typeface="+mj-ea"/>
                    <a:cs typeface="KoPubWorld돋움체 Bold" panose="00000800000000000000" pitchFamily="2" charset="-127"/>
                  </a:rPr>
                  <a:t>06</a:t>
                </a:r>
                <a:endParaRPr lang="ko-KR" altLang="en-US" sz="4800" b="1" dirty="0">
                  <a:solidFill>
                    <a:srgbClr val="64DECF"/>
                  </a:solidFill>
                  <a:latin typeface="+mj-ea"/>
                  <a:ea typeface="+mj-ea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ACB3908-4ABB-4670-8329-FFF68A021BE6}"/>
                  </a:ext>
                </a:extLst>
              </p:cNvPr>
              <p:cNvSpPr txBox="1"/>
              <p:nvPr/>
            </p:nvSpPr>
            <p:spPr>
              <a:xfrm>
                <a:off x="7602334" y="2667984"/>
                <a:ext cx="13003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  <a:cs typeface="KoPubWorld돋움체 Bold" panose="00000800000000000000" pitchFamily="2" charset="-127"/>
                  </a:rPr>
                  <a:t>업무 분담</a:t>
                </a:r>
                <a:endPara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KoPubWorld돋움체 Light" panose="00000300000000000000" pitchFamily="2" charset="-127"/>
                </a:endParaRPr>
              </a:p>
            </p:txBody>
          </p:sp>
        </p:grp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43A2656-00EF-4670-BB5C-07412FA640AA}"/>
              </a:ext>
            </a:extLst>
          </p:cNvPr>
          <p:cNvGrpSpPr/>
          <p:nvPr/>
        </p:nvGrpSpPr>
        <p:grpSpPr>
          <a:xfrm>
            <a:off x="3241213" y="4892236"/>
            <a:ext cx="6853117" cy="830997"/>
            <a:chOff x="3403338" y="2598003"/>
            <a:chExt cx="6853117" cy="830997"/>
          </a:xfrm>
        </p:grpSpPr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59AAB20E-206A-4DF5-85BC-F39033A17D1C}"/>
                </a:ext>
              </a:extLst>
            </p:cNvPr>
            <p:cNvGrpSpPr/>
            <p:nvPr/>
          </p:nvGrpSpPr>
          <p:grpSpPr>
            <a:xfrm>
              <a:off x="3403338" y="2598003"/>
              <a:ext cx="3104964" cy="830997"/>
              <a:chOff x="3403338" y="2598003"/>
              <a:chExt cx="3104964" cy="830997"/>
            </a:xfrm>
          </p:grpSpPr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9FFCDC2-7334-422F-A532-15CAE87F161C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899605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+mj-ea"/>
                    <a:ea typeface="+mj-ea"/>
                    <a:cs typeface="KoPubWorld돋움체 Bold" panose="00000800000000000000" pitchFamily="2" charset="-127"/>
                  </a:rPr>
                  <a:t>07</a:t>
                </a:r>
                <a:endParaRPr lang="ko-KR" altLang="en-US" sz="4800" b="1" dirty="0">
                  <a:solidFill>
                    <a:srgbClr val="64DECF"/>
                  </a:solidFill>
                  <a:latin typeface="+mj-ea"/>
                  <a:ea typeface="+mj-ea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93A49E64-72F5-4269-BDF1-C98664E65CA2}"/>
                  </a:ext>
                </a:extLst>
              </p:cNvPr>
              <p:cNvSpPr txBox="1"/>
              <p:nvPr/>
            </p:nvSpPr>
            <p:spPr>
              <a:xfrm>
                <a:off x="4182024" y="2667984"/>
                <a:ext cx="232627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  <a:cs typeface="KoPubWorld돋움체 Bold" panose="00000800000000000000" pitchFamily="2" charset="-127"/>
                  </a:rPr>
                  <a:t>종합설계 수행일정</a:t>
                </a:r>
                <a:endPara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KoPubWorld돋움체 Light" panose="00000300000000000000" pitchFamily="2" charset="-127"/>
                </a:endParaRPr>
              </a:p>
            </p:txBody>
          </p:sp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46C0FE34-7D73-4710-A619-230FEE23AEA8}"/>
                </a:ext>
              </a:extLst>
            </p:cNvPr>
            <p:cNvGrpSpPr/>
            <p:nvPr/>
          </p:nvGrpSpPr>
          <p:grpSpPr>
            <a:xfrm>
              <a:off x="6839790" y="2598003"/>
              <a:ext cx="3416665" cy="830997"/>
              <a:chOff x="6839790" y="2598003"/>
              <a:chExt cx="3416665" cy="830997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408EB27-FF6E-43E0-BEC4-EBED8E194718}"/>
                  </a:ext>
                </a:extLst>
              </p:cNvPr>
              <p:cNvSpPr txBox="1"/>
              <p:nvPr/>
            </p:nvSpPr>
            <p:spPr>
              <a:xfrm>
                <a:off x="6839790" y="2598003"/>
                <a:ext cx="899605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+mj-ea"/>
                    <a:ea typeface="+mj-ea"/>
                    <a:cs typeface="KoPubWorld돋움체 Bold" panose="00000800000000000000" pitchFamily="2" charset="-127"/>
                  </a:rPr>
                  <a:t>08</a:t>
                </a:r>
                <a:endParaRPr lang="ko-KR" altLang="en-US" sz="4800" b="1" dirty="0">
                  <a:solidFill>
                    <a:srgbClr val="64DECF"/>
                  </a:solidFill>
                  <a:latin typeface="+mj-ea"/>
                  <a:ea typeface="+mj-ea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8CB1BE5E-2DBC-430E-923F-CC2869E01A00}"/>
                  </a:ext>
                </a:extLst>
              </p:cNvPr>
              <p:cNvSpPr txBox="1"/>
              <p:nvPr/>
            </p:nvSpPr>
            <p:spPr>
              <a:xfrm>
                <a:off x="7583929" y="2598003"/>
                <a:ext cx="267252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  <a:cs typeface="KoPubWorld돋움체 Bold" panose="00000800000000000000" pitchFamily="2" charset="-127"/>
                  </a:rPr>
                  <a:t>필요기술 및 참고문헌</a:t>
                </a:r>
                <a:endPara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KoPubWorld돋움체 Light" panose="00000300000000000000" pitchFamily="2" charset="-127"/>
                </a:endParaRPr>
              </a:p>
            </p:txBody>
          </p:sp>
        </p:grp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10E42B16-E8F1-4FF3-A07C-45D753C82899}"/>
              </a:ext>
            </a:extLst>
          </p:cNvPr>
          <p:cNvGrpSpPr/>
          <p:nvPr/>
        </p:nvGrpSpPr>
        <p:grpSpPr>
          <a:xfrm>
            <a:off x="3241213" y="1134766"/>
            <a:ext cx="6448330" cy="830998"/>
            <a:chOff x="3403338" y="2598002"/>
            <a:chExt cx="6448330" cy="830998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E3FCF2D6-8096-4510-9E12-8CBB70F8048F}"/>
                </a:ext>
              </a:extLst>
            </p:cNvPr>
            <p:cNvGrpSpPr/>
            <p:nvPr/>
          </p:nvGrpSpPr>
          <p:grpSpPr>
            <a:xfrm>
              <a:off x="3403338" y="2598003"/>
              <a:ext cx="2681771" cy="830997"/>
              <a:chOff x="3403338" y="2598003"/>
              <a:chExt cx="2681771" cy="830997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597F06D-ADEE-4B4C-998D-2311D4D1299F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899605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+mj-ea"/>
                    <a:ea typeface="+mj-ea"/>
                    <a:cs typeface="KoPubWorld돋움체 Bold" panose="00000800000000000000" pitchFamily="2" charset="-127"/>
                  </a:rPr>
                  <a:t>01</a:t>
                </a:r>
                <a:endParaRPr lang="ko-KR" altLang="en-US" sz="4800" b="1" dirty="0">
                  <a:solidFill>
                    <a:srgbClr val="64DECF"/>
                  </a:solidFill>
                  <a:latin typeface="+mj-ea"/>
                  <a:ea typeface="+mj-ea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6045D1CA-3A01-4705-A3E8-ADDD7E98474E}"/>
                  </a:ext>
                </a:extLst>
              </p:cNvPr>
              <p:cNvSpPr txBox="1"/>
              <p:nvPr/>
            </p:nvSpPr>
            <p:spPr>
              <a:xfrm>
                <a:off x="4182024" y="2667984"/>
                <a:ext cx="190308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  <a:cs typeface="KoPubWorld돋움체 Bold" panose="00000800000000000000" pitchFamily="2" charset="-127"/>
                  </a:rPr>
                  <a:t>종합 설계 개요</a:t>
                </a:r>
                <a:endPara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KoPubWorld돋움체 Light" panose="00000300000000000000" pitchFamily="2" charset="-127"/>
                </a:endParaRPr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5C6D3BC7-80E4-4122-ADF9-94E63DCC852A}"/>
                </a:ext>
              </a:extLst>
            </p:cNvPr>
            <p:cNvGrpSpPr/>
            <p:nvPr/>
          </p:nvGrpSpPr>
          <p:grpSpPr>
            <a:xfrm>
              <a:off x="6851010" y="2598002"/>
              <a:ext cx="3000658" cy="830997"/>
              <a:chOff x="6851010" y="2598002"/>
              <a:chExt cx="3000658" cy="830997"/>
            </a:xfrm>
          </p:grpSpPr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B0600AC9-18DD-4A5E-940A-F652E6DD3029}"/>
                  </a:ext>
                </a:extLst>
              </p:cNvPr>
              <p:cNvSpPr txBox="1"/>
              <p:nvPr/>
            </p:nvSpPr>
            <p:spPr>
              <a:xfrm>
                <a:off x="6851010" y="2598002"/>
                <a:ext cx="899605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+mj-ea"/>
                    <a:ea typeface="+mj-ea"/>
                    <a:cs typeface="KoPubWorld돋움체 Bold" panose="00000800000000000000" pitchFamily="2" charset="-127"/>
                  </a:rPr>
                  <a:t>02</a:t>
                </a:r>
                <a:endParaRPr lang="ko-KR" altLang="en-US" sz="4800" b="1" dirty="0">
                  <a:solidFill>
                    <a:srgbClr val="64DECF"/>
                  </a:solidFill>
                  <a:latin typeface="+mj-ea"/>
                  <a:ea typeface="+mj-ea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0125D94E-7FF2-4354-9F3D-A0301D9BB806}"/>
                  </a:ext>
                </a:extLst>
              </p:cNvPr>
              <p:cNvSpPr txBox="1"/>
              <p:nvPr/>
            </p:nvSpPr>
            <p:spPr>
              <a:xfrm>
                <a:off x="7602334" y="2667984"/>
                <a:ext cx="2249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  <a:cs typeface="KoPubWorld돋움체 Bold" panose="00000800000000000000" pitchFamily="2" charset="-127"/>
                  </a:rPr>
                  <a:t>관련 연구 및 사례</a:t>
                </a:r>
                <a:endPara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KoPubWorld돋움체 Light" panose="00000300000000000000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32863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5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KoPubWorld돋움체 Light" panose="00000300000000000000" pitchFamily="2" charset="-127"/>
                </a:rPr>
                <a:t>종합설계 개요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9960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+mj-ea"/>
                  <a:ea typeface="+mj-ea"/>
                  <a:cs typeface="KoPubWorld돋움체 Bold" panose="00000800000000000000" pitchFamily="2" charset="-127"/>
                </a:rPr>
                <a:t>01</a:t>
              </a:r>
              <a:endParaRPr lang="ko-KR" altLang="en-US" sz="4800" b="1" dirty="0">
                <a:solidFill>
                  <a:srgbClr val="64DECF"/>
                </a:solidFill>
                <a:latin typeface="+mj-ea"/>
                <a:ea typeface="+mj-ea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7CC32CB7-64AB-4632-823F-6F0B67E19FBE}"/>
              </a:ext>
            </a:extLst>
          </p:cNvPr>
          <p:cNvSpPr/>
          <p:nvPr/>
        </p:nvSpPr>
        <p:spPr>
          <a:xfrm>
            <a:off x="1119460" y="1785083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 (제목)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1D0781-6A84-4F12-944A-28490EC6E256}"/>
              </a:ext>
            </a:extLst>
          </p:cNvPr>
          <p:cNvSpPr txBox="1"/>
          <p:nvPr/>
        </p:nvSpPr>
        <p:spPr>
          <a:xfrm>
            <a:off x="1572465" y="1694085"/>
            <a:ext cx="68202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+mj-ea"/>
                <a:ea typeface="+mj-ea"/>
              </a:rPr>
              <a:t>연구 개발 배경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169E9DC3-C4D6-4DB2-B80E-3B4DB3897E3A}"/>
              </a:ext>
            </a:extLst>
          </p:cNvPr>
          <p:cNvSpPr/>
          <p:nvPr/>
        </p:nvSpPr>
        <p:spPr>
          <a:xfrm>
            <a:off x="1119459" y="3611981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 (제목)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F0BA50C-5EA0-4AB9-AC45-B0BBDCF05455}"/>
              </a:ext>
            </a:extLst>
          </p:cNvPr>
          <p:cNvSpPr txBox="1"/>
          <p:nvPr/>
        </p:nvSpPr>
        <p:spPr>
          <a:xfrm>
            <a:off x="1572464" y="3520983"/>
            <a:ext cx="657696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+mj-ea"/>
                <a:ea typeface="+mj-ea"/>
              </a:rPr>
              <a:t>연구 개발 목표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DB4BAE-75C6-493A-BCA9-D56E8F64DF27}"/>
              </a:ext>
            </a:extLst>
          </p:cNvPr>
          <p:cNvSpPr txBox="1"/>
          <p:nvPr/>
        </p:nvSpPr>
        <p:spPr>
          <a:xfrm>
            <a:off x="1572463" y="4071397"/>
            <a:ext cx="976184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+mj-ea"/>
                <a:ea typeface="+mj-ea"/>
              </a:rPr>
              <a:t>언어 장애를 동반한 청각 장애인도 사용하기 편한 스마트 스피커 앱 개발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4D0637-56A8-478B-9DAE-31995D9F8CD0}"/>
              </a:ext>
            </a:extLst>
          </p:cNvPr>
          <p:cNvSpPr txBox="1"/>
          <p:nvPr/>
        </p:nvSpPr>
        <p:spPr>
          <a:xfrm>
            <a:off x="1572463" y="2274838"/>
            <a:ext cx="9900066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+mj-ea"/>
                <a:ea typeface="+mj-ea"/>
              </a:rPr>
              <a:t>대부분의 선천적 청각 장애인은 언어 장애를 동반</a:t>
            </a:r>
            <a:endParaRPr lang="en-US" altLang="ko-KR" sz="2300" dirty="0">
              <a:latin typeface="+mj-ea"/>
              <a:ea typeface="+mj-ea"/>
            </a:endParaRPr>
          </a:p>
          <a:p>
            <a:r>
              <a:rPr lang="ko-KR" altLang="en-US" sz="2300" dirty="0">
                <a:latin typeface="+mj-ea"/>
                <a:ea typeface="+mj-ea"/>
              </a:rPr>
              <a:t>하지만 언어 장애인을 대상으로 개발이 된 앱은 있지만 </a:t>
            </a:r>
            <a:endParaRPr lang="en-US" altLang="ko-KR" sz="2300" dirty="0">
              <a:latin typeface="+mj-ea"/>
              <a:ea typeface="+mj-ea"/>
            </a:endParaRPr>
          </a:p>
          <a:p>
            <a:r>
              <a:rPr lang="ko-KR" altLang="en-US" sz="2300" dirty="0">
                <a:latin typeface="+mj-ea"/>
                <a:ea typeface="+mj-ea"/>
              </a:rPr>
              <a:t>언어 장애를 동반한 청각 장애인을 위한 앱은 개발이 되어 있지 않음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3F25E9-3174-49DB-926C-277CAC108D2D}"/>
              </a:ext>
            </a:extLst>
          </p:cNvPr>
          <p:cNvSpPr txBox="1"/>
          <p:nvPr/>
        </p:nvSpPr>
        <p:spPr>
          <a:xfrm>
            <a:off x="1572463" y="4525954"/>
            <a:ext cx="966615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+mj-ea"/>
                <a:ea typeface="+mj-ea"/>
              </a:rPr>
              <a:t>언어 장애가 있는 사용자의 음성도 인식해 스마트 스피커로 명령을 전달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C912E5-5D34-4CC7-9C28-D3FC3D4C3529}"/>
              </a:ext>
            </a:extLst>
          </p:cNvPr>
          <p:cNvSpPr txBox="1"/>
          <p:nvPr/>
        </p:nvSpPr>
        <p:spPr>
          <a:xfrm>
            <a:off x="1572463" y="4980511"/>
            <a:ext cx="966615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+mj-ea"/>
                <a:ea typeface="+mj-ea"/>
              </a:rPr>
              <a:t>사용자가 입력한 음성과 스마트 스피커의 응답을 휴대폰 화면에 띄움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39D9E6-1547-4E2A-8CCC-31C1913FF328}"/>
              </a:ext>
            </a:extLst>
          </p:cNvPr>
          <p:cNvSpPr txBox="1"/>
          <p:nvPr/>
        </p:nvSpPr>
        <p:spPr>
          <a:xfrm>
            <a:off x="1572463" y="5426787"/>
            <a:ext cx="966615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+mj-ea"/>
                <a:ea typeface="+mj-ea"/>
              </a:rPr>
              <a:t>학습모드를 통해 스마트 스피커의 동작 없이 데이터를 학습시킬 수 있음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89782F-E6D7-4D7F-9F9B-FEDD262822AF}"/>
              </a:ext>
            </a:extLst>
          </p:cNvPr>
          <p:cNvSpPr txBox="1"/>
          <p:nvPr/>
        </p:nvSpPr>
        <p:spPr>
          <a:xfrm>
            <a:off x="1572463" y="5856838"/>
            <a:ext cx="966615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+mj-ea"/>
                <a:ea typeface="+mj-ea"/>
              </a:rPr>
              <a:t>화면을 보지 않고 진동을 통해 스마트 스피커의 응답을 확인하도록 함</a:t>
            </a:r>
          </a:p>
        </p:txBody>
      </p:sp>
    </p:spTree>
    <p:extLst>
      <p:ext uri="{BB962C8B-B14F-4D97-AF65-F5344CB8AC3E}">
        <p14:creationId xmlns:p14="http://schemas.microsoft.com/office/powerpoint/2010/main" val="3443968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5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KoPubWorld돋움체 Light" panose="00000300000000000000" pitchFamily="2" charset="-127"/>
                </a:rPr>
                <a:t>종합설계 개요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9960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+mj-ea"/>
                  <a:ea typeface="+mj-ea"/>
                  <a:cs typeface="KoPubWorld돋움체 Bold" panose="00000800000000000000" pitchFamily="2" charset="-127"/>
                </a:rPr>
                <a:t>01</a:t>
              </a:r>
              <a:endParaRPr lang="ko-KR" altLang="en-US" sz="4800" b="1" dirty="0">
                <a:solidFill>
                  <a:srgbClr val="64DECF"/>
                </a:solidFill>
                <a:latin typeface="+mj-ea"/>
                <a:ea typeface="+mj-ea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7CC32CB7-64AB-4632-823F-6F0B67E19FBE}"/>
              </a:ext>
            </a:extLst>
          </p:cNvPr>
          <p:cNvSpPr/>
          <p:nvPr/>
        </p:nvSpPr>
        <p:spPr>
          <a:xfrm>
            <a:off x="1119460" y="1785083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1D0781-6A84-4F12-944A-28490EC6E256}"/>
              </a:ext>
            </a:extLst>
          </p:cNvPr>
          <p:cNvSpPr txBox="1"/>
          <p:nvPr/>
        </p:nvSpPr>
        <p:spPr>
          <a:xfrm>
            <a:off x="1572465" y="1694085"/>
            <a:ext cx="68202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+mj-ea"/>
                <a:ea typeface="+mj-ea"/>
              </a:rPr>
              <a:t>연구 개발 효과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4D0637-56A8-478B-9DAE-31995D9F8CD0}"/>
              </a:ext>
            </a:extLst>
          </p:cNvPr>
          <p:cNvSpPr txBox="1"/>
          <p:nvPr/>
        </p:nvSpPr>
        <p:spPr>
          <a:xfrm>
            <a:off x="1572465" y="2171139"/>
            <a:ext cx="9230214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+mj-ea"/>
                <a:ea typeface="+mj-ea"/>
              </a:rPr>
              <a:t>언어장애를 동반한 청각 장애인의 스마트 스피커에 대한 접근성 향상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4AEA67-323E-4024-B2CD-C207B6E0911C}"/>
              </a:ext>
            </a:extLst>
          </p:cNvPr>
          <p:cNvSpPr txBox="1"/>
          <p:nvPr/>
        </p:nvSpPr>
        <p:spPr>
          <a:xfrm>
            <a:off x="1572464" y="2622924"/>
            <a:ext cx="891123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+mj-ea"/>
                <a:ea typeface="+mj-ea"/>
              </a:rPr>
              <a:t>스마트 스피커에 대한 접근성 향상으로 청각장애인의 삶의 질 향상</a:t>
            </a:r>
          </a:p>
        </p:txBody>
      </p:sp>
    </p:spTree>
    <p:extLst>
      <p:ext uri="{BB962C8B-B14F-4D97-AF65-F5344CB8AC3E}">
        <p14:creationId xmlns:p14="http://schemas.microsoft.com/office/powerpoint/2010/main" val="2297011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5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KoPubWorld돋움체 Light" panose="00000300000000000000" pitchFamily="2" charset="-127"/>
                </a:rPr>
                <a:t>관련 연구 및 사례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9960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aphicFrame>
        <p:nvGraphicFramePr>
          <p:cNvPr id="16" name="표 6">
            <a:extLst>
              <a:ext uri="{FF2B5EF4-FFF2-40B4-BE49-F238E27FC236}">
                <a16:creationId xmlns:a16="http://schemas.microsoft.com/office/drawing/2014/main" id="{7B16DAA1-83C1-4077-B557-0B88CB26BA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4350861"/>
              </p:ext>
            </p:extLst>
          </p:nvPr>
        </p:nvGraphicFramePr>
        <p:xfrm>
          <a:off x="900704" y="1195316"/>
          <a:ext cx="10390591" cy="519684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810598">
                  <a:extLst>
                    <a:ext uri="{9D8B030D-6E8A-4147-A177-3AD203B41FA5}">
                      <a16:colId xmlns:a16="http://schemas.microsoft.com/office/drawing/2014/main" val="625336102"/>
                    </a:ext>
                  </a:extLst>
                </a:gridCol>
                <a:gridCol w="5677467">
                  <a:extLst>
                    <a:ext uri="{9D8B030D-6E8A-4147-A177-3AD203B41FA5}">
                      <a16:colId xmlns:a16="http://schemas.microsoft.com/office/drawing/2014/main" val="2179386084"/>
                    </a:ext>
                  </a:extLst>
                </a:gridCol>
                <a:gridCol w="2902526">
                  <a:extLst>
                    <a:ext uri="{9D8B030D-6E8A-4147-A177-3AD203B41FA5}">
                      <a16:colId xmlns:a16="http://schemas.microsoft.com/office/drawing/2014/main" val="3067273936"/>
                    </a:ext>
                  </a:extLst>
                </a:gridCol>
              </a:tblGrid>
              <a:tr h="2224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+mj-ea"/>
                          <a:ea typeface="+mj-ea"/>
                        </a:rPr>
                        <a:t>기존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+mj-ea"/>
                          <a:ea typeface="+mj-ea"/>
                        </a:rPr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+mj-ea"/>
                          <a:ea typeface="+mj-ea"/>
                        </a:rPr>
                        <a:t>우수성 및 차별성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1499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2019 </a:t>
                      </a:r>
                      <a:r>
                        <a:rPr kumimoji="1" lang="ko-KR" alt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졸작</a:t>
                      </a:r>
                      <a:endParaRPr kumimoji="1" lang="en-US" altLang="ko-KR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</a:endParaRPr>
                    </a:p>
                    <a:p>
                      <a:pPr marL="0" marR="0" lvl="0" indent="0" algn="ctr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ko-KR" altLang="en-US" sz="1700" b="1" kern="1200" dirty="0" err="1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합성곱</a:t>
                      </a:r>
                      <a:r>
                        <a:rPr lang="ko-KR" altLang="en-US" sz="1700" b="1" kern="1200" dirty="0"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 신경망을 이용한 언어장애인용 음성인식</a:t>
                      </a:r>
                      <a:r>
                        <a:rPr lang="ko-KR" altLang="en-US" sz="1700" dirty="0">
                          <a:latin typeface="+mj-ea"/>
                          <a:ea typeface="+mj-ea"/>
                        </a:rPr>
                        <a:t> </a:t>
                      </a:r>
                      <a:endParaRPr kumimoji="1" lang="ko-KR" alt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 </a:t>
                      </a:r>
                      <a:r>
                        <a:rPr kumimoji="1" lang="ko-KR" alt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언어 장애인을 </a:t>
                      </a:r>
                      <a:r>
                        <a:rPr kumimoji="1" lang="ko-KR" alt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대상으로한</a:t>
                      </a:r>
                      <a:r>
                        <a:rPr kumimoji="1" lang="en-US" altLang="ko-KR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 CNN</a:t>
                      </a:r>
                      <a:r>
                        <a:rPr kumimoji="1" lang="ko-KR" alt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을 이용한 개인별 </a:t>
                      </a:r>
                      <a:br>
                        <a:rPr kumimoji="1" lang="en-US" altLang="ko-KR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</a:br>
                      <a:r>
                        <a:rPr kumimoji="1" lang="ko-KR" alt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맞춤 음성 인식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altLang="ko-KR" sz="1700" b="1" baseline="0" dirty="0">
                          <a:latin typeface="+mj-ea"/>
                          <a:ea typeface="+mj-ea"/>
                        </a:rPr>
                        <a:t>CNN </a:t>
                      </a:r>
                      <a:r>
                        <a:rPr lang="ko-KR" altLang="en-US" sz="1700" b="1" baseline="0" dirty="0">
                          <a:latin typeface="+mj-ea"/>
                          <a:ea typeface="+mj-ea"/>
                        </a:rPr>
                        <a:t>방식이 아닌 </a:t>
                      </a:r>
                      <a:r>
                        <a:rPr lang="en-US" altLang="ko-KR" sz="1700" b="1" baseline="0" dirty="0">
                          <a:latin typeface="+mj-ea"/>
                          <a:ea typeface="+mj-ea"/>
                        </a:rPr>
                        <a:t>RNN</a:t>
                      </a:r>
                      <a:r>
                        <a:rPr lang="ko-KR" altLang="en-US" sz="1700" b="1" baseline="0" dirty="0">
                          <a:latin typeface="+mj-ea"/>
                          <a:ea typeface="+mj-ea"/>
                        </a:rPr>
                        <a:t>을 방식을 채택하여 음성 길이에 제한이 없어 유연한 데이터 처리가 가능</a:t>
                      </a:r>
                      <a:endParaRPr lang="en-US" altLang="ko-KR" sz="1700" b="1" baseline="0" dirty="0">
                        <a:latin typeface="+mj-ea"/>
                        <a:ea typeface="+mj-ea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altLang="ko-KR" sz="1700" b="1" baseline="0" dirty="0">
                          <a:latin typeface="+mj-ea"/>
                          <a:ea typeface="+mj-ea"/>
                        </a:rPr>
                        <a:t>RNN</a:t>
                      </a:r>
                      <a:r>
                        <a:rPr lang="ko-KR" altLang="en-US" sz="1700" b="1" baseline="0" dirty="0">
                          <a:latin typeface="+mj-ea"/>
                          <a:ea typeface="+mj-ea"/>
                        </a:rPr>
                        <a:t>의 </a:t>
                      </a:r>
                      <a:r>
                        <a:rPr lang="en-US" altLang="ko-KR" sz="1700" b="1" baseline="0" dirty="0">
                          <a:latin typeface="+mj-ea"/>
                          <a:ea typeface="+mj-ea"/>
                        </a:rPr>
                        <a:t>LSTM</a:t>
                      </a:r>
                      <a:r>
                        <a:rPr lang="ko-KR" altLang="en-US" sz="1700" b="1" baseline="0" dirty="0">
                          <a:latin typeface="+mj-ea"/>
                          <a:ea typeface="+mj-ea"/>
                        </a:rPr>
                        <a:t>을 사용함으로써 과거에 입력한 데이터과의 관계를 세부적으로 다룰 수 있음</a:t>
                      </a:r>
                      <a:endParaRPr lang="en-US" altLang="ko-KR" sz="1700" b="1" baseline="0" dirty="0">
                        <a:latin typeface="+mj-ea"/>
                        <a:ea typeface="+mj-ea"/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957443830"/>
                  </a:ext>
                </a:extLst>
              </a:tr>
              <a:tr h="1165734">
                <a:tc>
                  <a:txBody>
                    <a:bodyPr/>
                    <a:lstStyle/>
                    <a:p>
                      <a:pPr marL="0" marR="0" lvl="0" indent="0" algn="ctr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아마존</a:t>
                      </a:r>
                      <a:br>
                        <a:rPr kumimoji="1" lang="en-US" altLang="ko-KR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</a:br>
                      <a:r>
                        <a:rPr kumimoji="1" lang="ko-KR" alt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에코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알렉사를</a:t>
                      </a:r>
                      <a:r>
                        <a:rPr kumimoji="1" lang="ko-KR" alt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 기반으로 </a:t>
                      </a:r>
                      <a:r>
                        <a:rPr kumimoji="1" lang="en-US" altLang="ko-KR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180</a:t>
                      </a:r>
                      <a:r>
                        <a:rPr kumimoji="1" lang="ko-KR" alt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여 개의 명령 수행 가능</a:t>
                      </a:r>
                      <a:endParaRPr kumimoji="1" lang="en-US" altLang="ko-KR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아마존에서 제품 주문 가능</a:t>
                      </a:r>
                      <a:endParaRPr kumimoji="1" lang="en-US" altLang="ko-KR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수화인식 가능</a:t>
                      </a:r>
                      <a:endParaRPr kumimoji="1" lang="en-US" altLang="ko-KR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anchor="ctr" anchorCtr="1"/>
                </a:tc>
                <a:tc rowSpan="2"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ko-KR" altLang="en-US" sz="1700" b="1" dirty="0">
                          <a:latin typeface="+mj-ea"/>
                          <a:ea typeface="+mj-ea"/>
                        </a:rPr>
                        <a:t>스피커의</a:t>
                      </a:r>
                      <a:r>
                        <a:rPr lang="ko-KR" altLang="en-US" sz="1700" b="1" baseline="0" dirty="0">
                          <a:latin typeface="+mj-ea"/>
                          <a:ea typeface="+mj-ea"/>
                        </a:rPr>
                        <a:t> 입출력 내용을 텍스트로 변환하여 사용자에게 보여줌</a:t>
                      </a:r>
                      <a:endParaRPr lang="en-US" altLang="ko-KR" sz="1700" b="1" baseline="0" dirty="0">
                        <a:latin typeface="+mj-ea"/>
                        <a:ea typeface="+mj-ea"/>
                      </a:endParaRPr>
                    </a:p>
                    <a:p>
                      <a:pPr marL="285750" marR="0" lvl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700" b="1" dirty="0">
                          <a:latin typeface="+mj-ea"/>
                          <a:ea typeface="+mj-ea"/>
                        </a:rPr>
                        <a:t>발음이 좋지 않은 경우 개개인의 발음을 학습시켜 명령 입력을 가능하게 함</a:t>
                      </a:r>
                      <a:endParaRPr lang="en-US" altLang="ko-KR" sz="1700" b="1" dirty="0">
                        <a:latin typeface="+mj-ea"/>
                        <a:ea typeface="+mj-ea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ko-KR" altLang="en-US" sz="1700" b="1" baseline="0" dirty="0">
                          <a:latin typeface="+mj-ea"/>
                          <a:ea typeface="+mj-ea"/>
                        </a:rPr>
                        <a:t>진동을 통해서 사용자가 화면을 보지 않아도 스피커의 수행 여부를 알려줌</a:t>
                      </a:r>
                      <a:endParaRPr lang="en-US" altLang="ko-KR" sz="1700" b="1" baseline="0" dirty="0">
                        <a:latin typeface="+mj-ea"/>
                        <a:ea typeface="+mj-ea"/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40570935"/>
                  </a:ext>
                </a:extLst>
              </a:tr>
              <a:tr h="718282">
                <a:tc>
                  <a:txBody>
                    <a:bodyPr/>
                    <a:lstStyle/>
                    <a:p>
                      <a:pPr marL="0" marR="0" lvl="0" indent="0" algn="ctr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마이크로소프트</a:t>
                      </a:r>
                      <a:br>
                        <a:rPr kumimoji="1" lang="en-US" altLang="ko-KR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</a:br>
                      <a:r>
                        <a:rPr kumimoji="1" lang="ko-KR" alt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인보크</a:t>
                      </a:r>
                      <a:endParaRPr kumimoji="1" lang="ko-KR" altLang="en-US" sz="1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코타나를</a:t>
                      </a:r>
                      <a:r>
                        <a:rPr kumimoji="1" lang="ko-KR" alt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 기반으로 하여 스카이프와 연동이 가능</a:t>
                      </a:r>
                    </a:p>
                  </a:txBody>
                  <a:tcPr anchor="ctr" anchorCtr="1"/>
                </a:tc>
                <a:tc vMerge="1"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</a:t>
                      </a: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TensorFlow – </a:t>
                      </a: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환경 제약</a:t>
                      </a: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, </a:t>
                      </a: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데이터 베이스 연동</a:t>
                      </a: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</a:t>
                      </a:r>
                      <a:r>
                        <a:rPr kumimoji="1" lang="en-US" altLang="ko-KR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Interface </a:t>
                      </a:r>
                      <a:r>
                        <a:rPr kumimoji="1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0246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4166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113539" cy="830997"/>
            <a:chOff x="3819245" y="188165"/>
            <a:chExt cx="4113539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1" y="271010"/>
              <a:ext cx="3329683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5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KoPubWorld돋움체 Light" panose="00000300000000000000" pitchFamily="2" charset="-127"/>
                </a:rPr>
                <a:t>시스템 수행 시나리오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9960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+mj-ea"/>
                  <a:ea typeface="+mj-ea"/>
                  <a:cs typeface="KoPubWorld돋움체 Bold" panose="00000800000000000000" pitchFamily="2" charset="-127"/>
                </a:rPr>
                <a:t>03</a:t>
              </a:r>
              <a:endParaRPr lang="ko-KR" altLang="en-US" sz="4800" b="1" dirty="0">
                <a:solidFill>
                  <a:srgbClr val="64DECF"/>
                </a:solidFill>
                <a:latin typeface="+mj-ea"/>
                <a:ea typeface="+mj-ea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69804EF7-3E8F-4B81-91DA-090C0E9A5C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7257" y="1323621"/>
            <a:ext cx="9037486" cy="534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584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096895" cy="830997"/>
            <a:chOff x="3819245" y="188165"/>
            <a:chExt cx="4096895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718850" y="359396"/>
              <a:ext cx="3197290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5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KoPubWorld돋움체 Light" panose="00000300000000000000" pitchFamily="2" charset="-127"/>
                </a:rPr>
                <a:t>시스템 구성도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9960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+mj-ea"/>
                  <a:ea typeface="+mj-ea"/>
                  <a:cs typeface="KoPubWorld돋움체 Bold" panose="00000800000000000000" pitchFamily="2" charset="-127"/>
                </a:rPr>
                <a:t>04</a:t>
              </a:r>
              <a:endParaRPr lang="ko-KR" altLang="en-US" sz="4800" b="1" dirty="0">
                <a:solidFill>
                  <a:srgbClr val="64DECF"/>
                </a:solidFill>
                <a:latin typeface="+mj-ea"/>
                <a:ea typeface="+mj-ea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F72C42CC-A21C-4EFE-97C1-C2B0168733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400" y="1422401"/>
            <a:ext cx="10393960" cy="4714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455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322284" cy="830997"/>
            <a:chOff x="3819245" y="188165"/>
            <a:chExt cx="4322284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31092" y="380137"/>
              <a:ext cx="3510437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5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KoPubWorld돋움체 Light" panose="00000300000000000000" pitchFamily="2" charset="-127"/>
                </a:rPr>
                <a:t>개발 환경 및 개발 방법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9960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+mj-ea"/>
                  <a:ea typeface="+mj-ea"/>
                  <a:cs typeface="KoPubWorld돋움체 Bold" panose="00000800000000000000" pitchFamily="2" charset="-127"/>
                </a:rPr>
                <a:t>05</a:t>
              </a:r>
              <a:endParaRPr lang="ko-KR" altLang="en-US" sz="4800" b="1" dirty="0">
                <a:solidFill>
                  <a:srgbClr val="64DECF"/>
                </a:solidFill>
                <a:latin typeface="+mj-ea"/>
                <a:ea typeface="+mj-ea"/>
                <a:cs typeface="KoPubWorld돋움체 Bold" panose="00000800000000000000" pitchFamily="2" charset="-127"/>
              </a:endParaRPr>
            </a:p>
          </p:txBody>
        </p:sp>
      </p:grpSp>
      <p:graphicFrame>
        <p:nvGraphicFramePr>
          <p:cNvPr id="16" name="표 6">
            <a:extLst>
              <a:ext uri="{FF2B5EF4-FFF2-40B4-BE49-F238E27FC236}">
                <a16:creationId xmlns:a16="http://schemas.microsoft.com/office/drawing/2014/main" id="{DAD3BF3B-1EF5-4018-B03A-53386BF962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8562900"/>
              </p:ext>
            </p:extLst>
          </p:nvPr>
        </p:nvGraphicFramePr>
        <p:xfrm>
          <a:off x="1747241" y="1640187"/>
          <a:ext cx="8697518" cy="1385795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408778">
                  <a:extLst>
                    <a:ext uri="{9D8B030D-6E8A-4147-A177-3AD203B41FA5}">
                      <a16:colId xmlns:a16="http://schemas.microsoft.com/office/drawing/2014/main" val="625336102"/>
                    </a:ext>
                  </a:extLst>
                </a:gridCol>
                <a:gridCol w="3644370">
                  <a:extLst>
                    <a:ext uri="{9D8B030D-6E8A-4147-A177-3AD203B41FA5}">
                      <a16:colId xmlns:a16="http://schemas.microsoft.com/office/drawing/2014/main" val="2179386084"/>
                    </a:ext>
                  </a:extLst>
                </a:gridCol>
                <a:gridCol w="3644370">
                  <a:extLst>
                    <a:ext uri="{9D8B030D-6E8A-4147-A177-3AD203B41FA5}">
                      <a16:colId xmlns:a16="http://schemas.microsoft.com/office/drawing/2014/main" val="2913795237"/>
                    </a:ext>
                  </a:extLst>
                </a:gridCol>
              </a:tblGrid>
              <a:tr h="46618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Category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Name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1499440"/>
                  </a:ext>
                </a:extLst>
              </a:tr>
              <a:tr h="459803">
                <a:tc rowSpan="2">
                  <a:txBody>
                    <a:bodyPr/>
                    <a:lstStyle/>
                    <a:p>
                      <a:pPr algn="ctr" latinLnBrk="1"/>
                      <a:endParaRPr lang="en-US" altLang="ko-KR" b="1" dirty="0"/>
                    </a:p>
                    <a:p>
                      <a:pPr algn="ctr" latinLnBrk="1"/>
                      <a:r>
                        <a:rPr lang="en-US" altLang="ko-KR" b="1" dirty="0"/>
                        <a:t>H/W</a:t>
                      </a:r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Device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Android Phone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7443830"/>
                  </a:ext>
                </a:extLst>
              </a:tr>
              <a:tr h="45980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Smart Speaker Device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Google Home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0570935"/>
                  </a:ext>
                </a:extLst>
              </a:tr>
            </a:tbl>
          </a:graphicData>
        </a:graphic>
      </p:graphicFrame>
      <p:graphicFrame>
        <p:nvGraphicFramePr>
          <p:cNvPr id="21" name="표 6">
            <a:extLst>
              <a:ext uri="{FF2B5EF4-FFF2-40B4-BE49-F238E27FC236}">
                <a16:creationId xmlns:a16="http://schemas.microsoft.com/office/drawing/2014/main" id="{34736875-B902-4359-A473-5C54C68DA1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9791583"/>
              </p:ext>
            </p:extLst>
          </p:nvPr>
        </p:nvGraphicFramePr>
        <p:xfrm>
          <a:off x="1747241" y="3429000"/>
          <a:ext cx="8697518" cy="294038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408778">
                  <a:extLst>
                    <a:ext uri="{9D8B030D-6E8A-4147-A177-3AD203B41FA5}">
                      <a16:colId xmlns:a16="http://schemas.microsoft.com/office/drawing/2014/main" val="625336102"/>
                    </a:ext>
                  </a:extLst>
                </a:gridCol>
                <a:gridCol w="3644370">
                  <a:extLst>
                    <a:ext uri="{9D8B030D-6E8A-4147-A177-3AD203B41FA5}">
                      <a16:colId xmlns:a16="http://schemas.microsoft.com/office/drawing/2014/main" val="2179386084"/>
                    </a:ext>
                  </a:extLst>
                </a:gridCol>
                <a:gridCol w="3644370">
                  <a:extLst>
                    <a:ext uri="{9D8B030D-6E8A-4147-A177-3AD203B41FA5}">
                      <a16:colId xmlns:a16="http://schemas.microsoft.com/office/drawing/2014/main" val="2913795237"/>
                    </a:ext>
                  </a:extLst>
                </a:gridCol>
              </a:tblGrid>
              <a:tr h="40743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Category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Name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1499440"/>
                  </a:ext>
                </a:extLst>
              </a:tr>
              <a:tr h="407430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S/W</a:t>
                      </a:r>
                      <a:endParaRPr lang="ko-KR" altLang="en-US" b="1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Mobile O/S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Android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7443830"/>
                  </a:ext>
                </a:extLst>
              </a:tr>
              <a:tr h="40184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Smart Speaker APP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Google Assistant SDK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0570935"/>
                  </a:ext>
                </a:extLst>
              </a:tr>
              <a:tr h="40743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Development Language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Kotlin, Python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024604"/>
                  </a:ext>
                </a:extLst>
              </a:tr>
              <a:tr h="40184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Open API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Korean_BERT_WordPiece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(23GB)</a:t>
                      </a:r>
                    </a:p>
                    <a:p>
                      <a:pPr algn="ctr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Korean_BERT_Morphology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(23GB)</a:t>
                      </a:r>
                    </a:p>
                    <a:p>
                      <a:pPr algn="ctr" latinLnBrk="1"/>
                      <a:r>
                        <a:rPr lang="en-US" altLang="ko-KR" dirty="0"/>
                        <a:t>Media </a:t>
                      </a:r>
                      <a:r>
                        <a:rPr lang="en-US" altLang="ko-KR" dirty="0" err="1"/>
                        <a:t>Recoder</a:t>
                      </a:r>
                      <a:r>
                        <a:rPr lang="en-US" altLang="ko-KR" dirty="0"/>
                        <a:t> API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229533"/>
                  </a:ext>
                </a:extLst>
              </a:tr>
              <a:tr h="40184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라이브러리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TensorFlow, </a:t>
                      </a:r>
                      <a:r>
                        <a:rPr lang="en-US" altLang="ko-KR" dirty="0" err="1"/>
                        <a:t>RNNoise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37659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7386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4326191" cy="830997"/>
            <a:chOff x="3819245" y="188165"/>
            <a:chExt cx="4326191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1" y="368265"/>
              <a:ext cx="3542335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5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KoPubWorld돋움체 Light" panose="00000300000000000000" pitchFamily="2" charset="-127"/>
                </a:rPr>
                <a:t>개발 환경 및 개발 방법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9960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+mj-ea"/>
                  <a:ea typeface="+mj-ea"/>
                  <a:cs typeface="KoPubWorld돋움체 Bold" panose="00000800000000000000" pitchFamily="2" charset="-127"/>
                </a:rPr>
                <a:t>05</a:t>
              </a:r>
              <a:endParaRPr lang="ko-KR" altLang="en-US" sz="4800" b="1" dirty="0">
                <a:solidFill>
                  <a:srgbClr val="64DECF"/>
                </a:solidFill>
                <a:latin typeface="+mj-ea"/>
                <a:ea typeface="+mj-ea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8C521B9-1581-4531-958D-6F0E87AE9369}"/>
              </a:ext>
            </a:extLst>
          </p:cNvPr>
          <p:cNvSpPr/>
          <p:nvPr/>
        </p:nvSpPr>
        <p:spPr>
          <a:xfrm>
            <a:off x="2233567" y="1652059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169E9DC3-C4D6-4DB2-B80E-3B4DB3897E3A}"/>
              </a:ext>
            </a:extLst>
          </p:cNvPr>
          <p:cNvSpPr/>
          <p:nvPr/>
        </p:nvSpPr>
        <p:spPr>
          <a:xfrm>
            <a:off x="2233567" y="2835333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F0BA50C-5EA0-4AB9-AC45-B0BBDCF05455}"/>
              </a:ext>
            </a:extLst>
          </p:cNvPr>
          <p:cNvSpPr txBox="1"/>
          <p:nvPr/>
        </p:nvSpPr>
        <p:spPr>
          <a:xfrm>
            <a:off x="2686572" y="2744335"/>
            <a:ext cx="866095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학습된 데이터의 범주 내에 들어온 문장을 스마트 스피커에 전달</a:t>
            </a:r>
            <a:endParaRPr lang="en-US" altLang="ko-KR" sz="2300" dirty="0">
              <a:solidFill>
                <a:srgbClr val="000000"/>
              </a:solidFill>
              <a:effectLst/>
              <a:latin typeface="+mj-ea"/>
              <a:ea typeface="+mj-ea"/>
            </a:endParaRPr>
          </a:p>
          <a:p>
            <a:r>
              <a:rPr lang="ko-KR" altLang="en-US" sz="2000" dirty="0">
                <a:solidFill>
                  <a:srgbClr val="000000"/>
                </a:solidFill>
                <a:latin typeface="+mj-ea"/>
                <a:ea typeface="+mj-ea"/>
              </a:rPr>
              <a:t>사용 기기</a:t>
            </a:r>
            <a:r>
              <a:rPr lang="en-US" altLang="ko-KR" sz="2000" dirty="0">
                <a:solidFill>
                  <a:srgbClr val="000000"/>
                </a:solidFill>
                <a:latin typeface="+mj-ea"/>
                <a:ea typeface="+mj-ea"/>
              </a:rPr>
              <a:t>: Google Assistant SDK</a:t>
            </a:r>
            <a:endParaRPr lang="ko-KR" altLang="en-US" sz="2000" dirty="0">
              <a:latin typeface="+mj-ea"/>
              <a:ea typeface="+mj-ea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BAE76EDD-E11C-4A06-BC08-C9E3BF09F6AE}"/>
              </a:ext>
            </a:extLst>
          </p:cNvPr>
          <p:cNvSpPr/>
          <p:nvPr/>
        </p:nvSpPr>
        <p:spPr>
          <a:xfrm>
            <a:off x="2233567" y="4018607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83885A-B49D-4CD8-90B4-3AAC15BAFC57}"/>
              </a:ext>
            </a:extLst>
          </p:cNvPr>
          <p:cNvSpPr txBox="1"/>
          <p:nvPr/>
        </p:nvSpPr>
        <p:spPr>
          <a:xfrm>
            <a:off x="2686571" y="1561061"/>
            <a:ext cx="5745047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입력된 음성을  </a:t>
            </a:r>
            <a:r>
              <a:rPr lang="en-US" altLang="ko-KR" sz="2300" dirty="0">
                <a:solidFill>
                  <a:srgbClr val="000000"/>
                </a:solidFill>
                <a:latin typeface="+mj-ea"/>
                <a:ea typeface="+mj-ea"/>
              </a:rPr>
              <a:t>R</a:t>
            </a:r>
            <a:r>
              <a:rPr lang="en-US" altLang="ko-KR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NN</a:t>
            </a:r>
            <a:r>
              <a:rPr lang="ko-KR" altLang="en-US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의 학습데이터로 사용</a:t>
            </a:r>
            <a:endParaRPr lang="en-US" altLang="ko-KR" sz="2000" dirty="0">
              <a:solidFill>
                <a:srgbClr val="000000"/>
              </a:solidFill>
              <a:effectLst/>
              <a:latin typeface="+mj-ea"/>
              <a:ea typeface="+mj-ea"/>
            </a:endParaRPr>
          </a:p>
          <a:p>
            <a:r>
              <a:rPr lang="ko-KR" altLang="en-US" sz="2000" dirty="0">
                <a:solidFill>
                  <a:srgbClr val="000000"/>
                </a:solidFill>
                <a:latin typeface="+mj-ea"/>
                <a:ea typeface="+mj-ea"/>
              </a:rPr>
              <a:t>환경</a:t>
            </a:r>
            <a:r>
              <a:rPr lang="en-US" altLang="ko-KR" sz="2000" dirty="0">
                <a:solidFill>
                  <a:srgbClr val="000000"/>
                </a:solidFill>
                <a:latin typeface="+mj-ea"/>
                <a:ea typeface="+mj-ea"/>
              </a:rPr>
              <a:t>: Python, TensorFlow</a:t>
            </a:r>
            <a:endParaRPr lang="ko-KR" altLang="en-US" sz="2000" dirty="0"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DB4BAE-75C6-493A-BCA9-D56E8F64DF27}"/>
              </a:ext>
            </a:extLst>
          </p:cNvPr>
          <p:cNvSpPr txBox="1"/>
          <p:nvPr/>
        </p:nvSpPr>
        <p:spPr>
          <a:xfrm>
            <a:off x="2686571" y="3927609"/>
            <a:ext cx="6885313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스마트 스피커의 동작 내용을 어플리케이션에 출력</a:t>
            </a:r>
            <a:endParaRPr lang="en-US" altLang="ko-KR" sz="2300" dirty="0">
              <a:solidFill>
                <a:srgbClr val="000000"/>
              </a:solidFill>
              <a:effectLst/>
              <a:latin typeface="+mj-ea"/>
              <a:ea typeface="+mj-ea"/>
            </a:endParaRPr>
          </a:p>
          <a:p>
            <a:r>
              <a:rPr lang="ko-KR" altLang="en-US" sz="2000" dirty="0">
                <a:solidFill>
                  <a:srgbClr val="000000"/>
                </a:solidFill>
                <a:latin typeface="+mj-ea"/>
                <a:ea typeface="+mj-ea"/>
              </a:rPr>
              <a:t>개발 도구</a:t>
            </a:r>
            <a:r>
              <a:rPr lang="en-US" altLang="ko-KR" sz="2000" dirty="0">
                <a:solidFill>
                  <a:srgbClr val="000000"/>
                </a:solidFill>
                <a:latin typeface="+mj-ea"/>
                <a:ea typeface="+mj-ea"/>
              </a:rPr>
              <a:t>: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en-US" altLang="ko-KR" sz="2000" dirty="0">
                <a:latin typeface="+mj-ea"/>
                <a:ea typeface="+mj-ea"/>
              </a:rPr>
              <a:t>Android Studio</a:t>
            </a:r>
            <a:endParaRPr lang="ko-KR" altLang="en-US" sz="2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788883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834</TotalTime>
  <Words>832</Words>
  <Application>Microsoft Office PowerPoint</Application>
  <PresentationFormat>와이드스크린</PresentationFormat>
  <Paragraphs>332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4" baseType="lpstr">
      <vt:lpstr>Noto Sans CJK KR Medium</vt:lpstr>
      <vt:lpstr>맑은 고딕 (제목)</vt:lpstr>
      <vt:lpstr>Lato</vt:lpstr>
      <vt:lpstr>맑은 고딕</vt:lpstr>
      <vt:lpstr>굴림</vt:lpstr>
      <vt:lpstr>Wingdings</vt:lpstr>
      <vt:lpstr>한양신명조</vt:lpstr>
      <vt:lpstr>KoPubWorld돋움체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서 유진</dc:creator>
  <cp:lastModifiedBy>임 지섭</cp:lastModifiedBy>
  <cp:revision>56</cp:revision>
  <dcterms:created xsi:type="dcterms:W3CDTF">2020-01-03T14:16:53Z</dcterms:created>
  <dcterms:modified xsi:type="dcterms:W3CDTF">2021-01-06T10:10:39Z</dcterms:modified>
</cp:coreProperties>
</file>

<file path=docProps/thumbnail.jpeg>
</file>